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4" r:id="rId2"/>
  </p:sldMasterIdLst>
  <p:notesMasterIdLst>
    <p:notesMasterId r:id="rId56"/>
  </p:notesMasterIdLst>
  <p:handoutMasterIdLst>
    <p:handoutMasterId r:id="rId57"/>
  </p:handoutMasterIdLst>
  <p:sldIdLst>
    <p:sldId id="258" r:id="rId3"/>
    <p:sldId id="268" r:id="rId4"/>
    <p:sldId id="465" r:id="rId5"/>
    <p:sldId id="469" r:id="rId6"/>
    <p:sldId id="263" r:id="rId7"/>
    <p:sldId id="515" r:id="rId8"/>
    <p:sldId id="264" r:id="rId9"/>
    <p:sldId id="265" r:id="rId10"/>
    <p:sldId id="266" r:id="rId11"/>
    <p:sldId id="267" r:id="rId12"/>
    <p:sldId id="482" r:id="rId13"/>
    <p:sldId id="269" r:id="rId14"/>
    <p:sldId id="519" r:id="rId15"/>
    <p:sldId id="485" r:id="rId16"/>
    <p:sldId id="487" r:id="rId17"/>
    <p:sldId id="520" r:id="rId18"/>
    <p:sldId id="488" r:id="rId19"/>
    <p:sldId id="489" r:id="rId20"/>
    <p:sldId id="490" r:id="rId21"/>
    <p:sldId id="491" r:id="rId22"/>
    <p:sldId id="492" r:id="rId23"/>
    <p:sldId id="493" r:id="rId24"/>
    <p:sldId id="494" r:id="rId25"/>
    <p:sldId id="282" r:id="rId26"/>
    <p:sldId id="495" r:id="rId27"/>
    <p:sldId id="496" r:id="rId28"/>
    <p:sldId id="497" r:id="rId29"/>
    <p:sldId id="498" r:id="rId30"/>
    <p:sldId id="516" r:id="rId31"/>
    <p:sldId id="500" r:id="rId32"/>
    <p:sldId id="501" r:id="rId33"/>
    <p:sldId id="502" r:id="rId34"/>
    <p:sldId id="503" r:id="rId35"/>
    <p:sldId id="504" r:id="rId36"/>
    <p:sldId id="505" r:id="rId37"/>
    <p:sldId id="506" r:id="rId38"/>
    <p:sldId id="507" r:id="rId39"/>
    <p:sldId id="344" r:id="rId40"/>
    <p:sldId id="508" r:id="rId41"/>
    <p:sldId id="509" r:id="rId42"/>
    <p:sldId id="517" r:id="rId43"/>
    <p:sldId id="511" r:id="rId44"/>
    <p:sldId id="512" r:id="rId45"/>
    <p:sldId id="518" r:id="rId46"/>
    <p:sldId id="514" r:id="rId47"/>
    <p:sldId id="345" r:id="rId48"/>
    <p:sldId id="346" r:id="rId49"/>
    <p:sldId id="318" r:id="rId50"/>
    <p:sldId id="298" r:id="rId51"/>
    <p:sldId id="347" r:id="rId52"/>
    <p:sldId id="348" r:id="rId53"/>
    <p:sldId id="297" r:id="rId54"/>
    <p:sldId id="350" r:id="rId55"/>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D5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533"/>
    <p:restoredTop sz="64000"/>
  </p:normalViewPr>
  <p:slideViewPr>
    <p:cSldViewPr snapToGrid="0">
      <p:cViewPr varScale="1">
        <p:scale>
          <a:sx n="68" d="100"/>
          <a:sy n="68" d="100"/>
        </p:scale>
        <p:origin x="1272" y="192"/>
      </p:cViewPr>
      <p:guideLst/>
    </p:cSldViewPr>
  </p:slideViewPr>
  <p:notesTextViewPr>
    <p:cViewPr>
      <p:scale>
        <a:sx n="1" d="1"/>
        <a:sy n="1" d="1"/>
      </p:scale>
      <p:origin x="0" y="0"/>
    </p:cViewPr>
  </p:notesTextViewPr>
  <p:notesViewPr>
    <p:cSldViewPr snapToGrid="0">
      <p:cViewPr varScale="1">
        <p:scale>
          <a:sx n="82" d="100"/>
          <a:sy n="82" d="100"/>
        </p:scale>
        <p:origin x="3352"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handoutMaster" Target="handoutMasters/handout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C278A15-8A9C-0B77-328E-12F05DFA12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a:extLst>
              <a:ext uri="{FF2B5EF4-FFF2-40B4-BE49-F238E27FC236}">
                <a16:creationId xmlns:a16="http://schemas.microsoft.com/office/drawing/2014/main" id="{1D588348-87F0-39D5-7236-FFFA088F48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3397017-99CA-D94E-B3FD-1D8C17764736}" type="datetimeFigureOut">
              <a:rPr lang="en-PK" smtClean="0"/>
              <a:t>02/11/2022</a:t>
            </a:fld>
            <a:endParaRPr lang="en-PK"/>
          </a:p>
        </p:txBody>
      </p:sp>
      <p:sp>
        <p:nvSpPr>
          <p:cNvPr id="4" name="Footer Placeholder 3">
            <a:extLst>
              <a:ext uri="{FF2B5EF4-FFF2-40B4-BE49-F238E27FC236}">
                <a16:creationId xmlns:a16="http://schemas.microsoft.com/office/drawing/2014/main" id="{B0CF42A6-491A-2991-5020-23BD536518C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5" name="Slide Number Placeholder 4">
            <a:extLst>
              <a:ext uri="{FF2B5EF4-FFF2-40B4-BE49-F238E27FC236}">
                <a16:creationId xmlns:a16="http://schemas.microsoft.com/office/drawing/2014/main" id="{BC8CD81D-4931-9806-B44D-B4BA44587B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9AA323F-171D-F349-97AA-1A8BCBC9D183}" type="slidenum">
              <a:rPr lang="en-PK" smtClean="0"/>
              <a:t>‹#›</a:t>
            </a:fld>
            <a:endParaRPr lang="en-PK"/>
          </a:p>
        </p:txBody>
      </p:sp>
    </p:spTree>
    <p:extLst>
      <p:ext uri="{BB962C8B-B14F-4D97-AF65-F5344CB8AC3E}">
        <p14:creationId xmlns:p14="http://schemas.microsoft.com/office/powerpoint/2010/main" val="23279415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8F446E-1212-7A48-BEB6-8F760D9AD971}" type="datetimeFigureOut">
              <a:rPr lang="en-PK" smtClean="0"/>
              <a:t>02/11/2022</a:t>
            </a:fld>
            <a:endParaRPr lang="en-P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A778BE-6A30-514A-AC1B-C8B739688D61}" type="slidenum">
              <a:rPr lang="en-PK" smtClean="0"/>
              <a:t>‹#›</a:t>
            </a:fld>
            <a:endParaRPr lang="en-PK"/>
          </a:p>
        </p:txBody>
      </p:sp>
    </p:spTree>
    <p:extLst>
      <p:ext uri="{BB962C8B-B14F-4D97-AF65-F5344CB8AC3E}">
        <p14:creationId xmlns:p14="http://schemas.microsoft.com/office/powerpoint/2010/main" val="3704750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3554" name="Notes Placeholder 2"/>
          <p:cNvSpPr>
            <a:spLocks noGrp="1"/>
          </p:cNvSpPr>
          <p:nvPr>
            <p:ph type="body" idx="1"/>
          </p:nvPr>
        </p:nvSpPr>
        <p:spPr>
          <a:noFill/>
        </p:spPr>
        <p:txBody>
          <a:bodyPr/>
          <a:lstStyle/>
          <a:p>
            <a:r>
              <a:rPr lang="en-US" altLang="en-US">
                <a:latin typeface="Arial" panose="020B0604020202020204" pitchFamily="34" charset="0"/>
              </a:rPr>
              <a:t>If a small block size, such as </a:t>
            </a:r>
            <a:r>
              <a:rPr lang="en-US" altLang="en-US" i="1">
                <a:latin typeface="Arial" panose="020B0604020202020204" pitchFamily="34" charset="0"/>
              </a:rPr>
              <a:t>n</a:t>
            </a:r>
            <a:r>
              <a:rPr lang="en-US" altLang="en-US">
                <a:latin typeface="Arial" panose="020B0604020202020204" pitchFamily="34" charset="0"/>
              </a:rPr>
              <a:t> = 4, is used, then the system is equivalent to a classical substitution cipher. Such systems, as we have seen, are vulnerable to a statistical analysis of the plaintext. This weakness is not inherent in the use of a substitution cipher but rather results from the use of a small block size. If </a:t>
            </a:r>
            <a:r>
              <a:rPr lang="en-US" altLang="en-US" i="1">
                <a:latin typeface="Arial" panose="020B0604020202020204" pitchFamily="34" charset="0"/>
              </a:rPr>
              <a:t>n</a:t>
            </a:r>
            <a:r>
              <a:rPr lang="en-US" altLang="en-US">
                <a:latin typeface="Arial" panose="020B0604020202020204" pitchFamily="34" charset="0"/>
              </a:rPr>
              <a:t> is sufficiently large and an arbitrary reversible substitution between plaintext and ciphertext is allowed, then the statistical characteristics of the source plaintext are masked to such an extent that this type of cryptanalysis is infeasible</a:t>
            </a:r>
          </a:p>
        </p:txBody>
      </p:sp>
      <p:sp>
        <p:nvSpPr>
          <p:cNvPr id="23555" name="Slide Number Placeholder 3"/>
          <p:cNvSpPr>
            <a:spLocks noGrp="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5E64A6B-8976-4F82-B322-F4A69A1C959F}" type="slidenum">
              <a:rPr lang="en-AU" altLang="en-US"/>
              <a:pPr/>
              <a:t>7</a:t>
            </a:fld>
            <a:endParaRPr lang="en-AU" altLang="en-US"/>
          </a:p>
        </p:txBody>
      </p:sp>
    </p:spTree>
    <p:extLst>
      <p:ext uri="{BB962C8B-B14F-4D97-AF65-F5344CB8AC3E}">
        <p14:creationId xmlns:p14="http://schemas.microsoft.com/office/powerpoint/2010/main" val="39857215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46E71189-0728-41CB-84A3-A0A7116DDDF2}" type="slidenum">
              <a:rPr lang="en-AU" altLang="en-US" smtClean="0"/>
              <a:pPr eaLnBrk="1" hangingPunct="1">
                <a:defRPr/>
              </a:pPr>
              <a:t>29</a:t>
            </a:fld>
            <a:endParaRPr lang="en-AU" altLang="en-US"/>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en-US">
                <a:latin typeface="Arial" panose="020B0604020202020204" pitchFamily="34" charset="0"/>
              </a:rPr>
              <a:t>Note that the s-boxes provide the “confusion” of data and key values, whilst the permutation P then spreads this as widely as possible, so each S-box output affects as many S-box inputs in the next round as possible, giving “diffusion”.</a:t>
            </a:r>
            <a:endParaRPr lang="en-AU" altLang="en-US">
              <a:latin typeface="Arial" panose="020B0604020202020204" pitchFamily="34" charset="0"/>
            </a:endParaRPr>
          </a:p>
        </p:txBody>
      </p:sp>
    </p:spTree>
    <p:extLst>
      <p:ext uri="{BB962C8B-B14F-4D97-AF65-F5344CB8AC3E}">
        <p14:creationId xmlns:p14="http://schemas.microsoft.com/office/powerpoint/2010/main" val="25238666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64C65912-4007-490E-BA46-A98FB1567344}" type="slidenum">
              <a:rPr lang="en-AU" altLang="en-US" smtClean="0"/>
              <a:pPr eaLnBrk="1" hangingPunct="1">
                <a:defRPr/>
              </a:pPr>
              <a:t>31</a:t>
            </a:fld>
            <a:endParaRPr lang="en-AU" altLang="en-US"/>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AU" altLang="en-US">
                <a:latin typeface="Arial" panose="020B0604020202020204" pitchFamily="34" charset="0"/>
              </a:rPr>
              <a:t>The substitution consists of a set of eight S-boxes, each of which accepts 6 bits as input and produces 4 bits as output. These transformations are defined in Table 3.3, which is interpreted as follows: The first and last bits of the input to box S</a:t>
            </a:r>
            <a:r>
              <a:rPr lang="en-AU" altLang="en-US" i="1">
                <a:latin typeface="Arial" panose="020B0604020202020204" pitchFamily="34" charset="0"/>
              </a:rPr>
              <a:t>i </a:t>
            </a:r>
            <a:r>
              <a:rPr lang="en-AU" altLang="en-US">
                <a:latin typeface="Arial" panose="020B0604020202020204" pitchFamily="34" charset="0"/>
              </a:rPr>
              <a:t>form a 2-bit binary number to select one of four substitutions defined by the four rows in the table for S</a:t>
            </a:r>
            <a:r>
              <a:rPr lang="en-AU" altLang="en-US" i="1">
                <a:latin typeface="Arial" panose="020B0604020202020204" pitchFamily="34" charset="0"/>
              </a:rPr>
              <a:t>i</a:t>
            </a:r>
            <a:r>
              <a:rPr lang="en-AU" altLang="en-US">
                <a:latin typeface="Arial" panose="020B0604020202020204" pitchFamily="34" charset="0"/>
              </a:rPr>
              <a:t>. The middle four bits select one of the sixteen columns. The decimal value in the cell selected by the row and column is then converted to its 4-bit representation to produce the output. For example, in S1, for input 011001, the row is 01 (row 1) and the column is 1100 (column 12). The value in row 1, column 12 is 9, so the output is 1001.</a:t>
            </a:r>
          </a:p>
          <a:p>
            <a:pPr eaLnBrk="1" hangingPunct="1"/>
            <a:endParaRPr lang="en-AU" altLang="en-US">
              <a:latin typeface="Arial" panose="020B0604020202020204" pitchFamily="34" charset="0"/>
            </a:endParaRPr>
          </a:p>
          <a:p>
            <a:pPr eaLnBrk="1" hangingPunct="1"/>
            <a:endParaRPr lang="en-AU" altLang="en-US">
              <a:latin typeface="Arial" panose="020B0604020202020204" pitchFamily="34" charset="0"/>
            </a:endParaRPr>
          </a:p>
        </p:txBody>
      </p:sp>
    </p:spTree>
    <p:extLst>
      <p:ext uri="{BB962C8B-B14F-4D97-AF65-F5344CB8AC3E}">
        <p14:creationId xmlns:p14="http://schemas.microsoft.com/office/powerpoint/2010/main" val="3460061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8FE00FB7-860A-4BA6-AC0A-0896AB415B6C}" type="slidenum">
              <a:rPr lang="en-AU" altLang="en-US" smtClean="0"/>
              <a:pPr eaLnBrk="1" hangingPunct="1">
                <a:defRPr/>
              </a:pPr>
              <a:t>36</a:t>
            </a:fld>
            <a:endParaRPr lang="en-AU" altLang="en-US"/>
          </a:p>
        </p:txBody>
      </p:sp>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AU" altLang="en-US">
                <a:latin typeface="Arial" panose="020B0604020202020204" pitchFamily="34" charset="0"/>
              </a:rPr>
              <a:t>DES finally and definitively proved insecure in July 1998, when the Electronic Frontier Foundation (EFF) announced that it had broken a DES encryption using a special-purpose "DES cracker" machine that was built for less than $250,000. The attack took less than three days. TheEFF has published a detailed description of the machine, enabling others to build their own cracker [EFF98].</a:t>
            </a:r>
          </a:p>
          <a:p>
            <a:pPr eaLnBrk="1" hangingPunct="1"/>
            <a:endParaRPr lang="en-AU" altLang="en-US">
              <a:latin typeface="Arial" panose="020B0604020202020204" pitchFamily="34" charset="0"/>
            </a:endParaRPr>
          </a:p>
        </p:txBody>
      </p:sp>
    </p:spTree>
    <p:extLst>
      <p:ext uri="{BB962C8B-B14F-4D97-AF65-F5344CB8AC3E}">
        <p14:creationId xmlns:p14="http://schemas.microsoft.com/office/powerpoint/2010/main" val="39508005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E3D2C008-6A04-441D-AFC4-905FF884A20A}" type="slidenum">
              <a:rPr lang="en-AU" altLang="en-US" smtClean="0"/>
              <a:pPr eaLnBrk="1" hangingPunct="1">
                <a:defRPr/>
              </a:pPr>
              <a:t>37</a:t>
            </a:fld>
            <a:endParaRPr lang="en-AU" altLang="en-US"/>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en-US">
                <a:latin typeface="Arial" panose="020B0604020202020204" pitchFamily="34" charset="0"/>
              </a:rPr>
              <a:t>AES analysis process has highlighted this attack approach, and is a concern.</a:t>
            </a:r>
            <a:endParaRPr lang="en-AU" altLang="en-US">
              <a:latin typeface="Arial" panose="020B0604020202020204" pitchFamily="34" charset="0"/>
            </a:endParaRPr>
          </a:p>
        </p:txBody>
      </p:sp>
    </p:spTree>
    <p:extLst>
      <p:ext uri="{BB962C8B-B14F-4D97-AF65-F5344CB8AC3E}">
        <p14:creationId xmlns:p14="http://schemas.microsoft.com/office/powerpoint/2010/main" val="1104924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AA78B9A2-D46E-4113-A070-0ADEBFCA414B}" type="slidenum">
              <a:rPr lang="en-AU" altLang="en-US" smtClean="0"/>
              <a:pPr eaLnBrk="1" hangingPunct="1">
                <a:defRPr/>
              </a:pPr>
              <a:t>39</a:t>
            </a:fld>
            <a:endParaRPr lang="en-AU" altLang="en-US"/>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AU" altLang="en-US"/>
              <a:t>DES (or any block cipher) forms a basic building block, which en/decrypts a fixed sized block of data. However to use these in practise, we usually need to handle arbitrary amounts of data, which may be available in advance (in which case a block mode is appropriate), and may only be available a bit/byte at a time (in which case a stream mode is used). </a:t>
            </a:r>
          </a:p>
        </p:txBody>
      </p:sp>
    </p:spTree>
    <p:extLst>
      <p:ext uri="{BB962C8B-B14F-4D97-AF65-F5344CB8AC3E}">
        <p14:creationId xmlns:p14="http://schemas.microsoft.com/office/powerpoint/2010/main" val="10356394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822B2BE0-51C9-434D-B6A0-A6BEE00B8B44}" type="slidenum">
              <a:rPr lang="en-AU" altLang="en-US" smtClean="0"/>
              <a:pPr eaLnBrk="1" hangingPunct="1">
                <a:defRPr/>
              </a:pPr>
              <a:t>40</a:t>
            </a:fld>
            <a:endParaRPr lang="en-AU" altLang="en-US"/>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AU" altLang="en-US" i="1"/>
              <a:t>ECB is the simplest of the modes, where each block is en/decrypted independently of all the other blocks, and is used when only a single block of info needs to be sent (eg. a session key encrypted using a master key)</a:t>
            </a:r>
            <a:r>
              <a:rPr lang="en-AU" altLang="en-US"/>
              <a:t>.</a:t>
            </a:r>
          </a:p>
        </p:txBody>
      </p:sp>
    </p:spTree>
    <p:extLst>
      <p:ext uri="{BB962C8B-B14F-4D97-AF65-F5344CB8AC3E}">
        <p14:creationId xmlns:p14="http://schemas.microsoft.com/office/powerpoint/2010/main" val="30966116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822B2BE0-51C9-434D-B6A0-A6BEE00B8B44}" type="slidenum">
              <a:rPr lang="en-AU" altLang="en-US" smtClean="0"/>
              <a:pPr eaLnBrk="1" hangingPunct="1">
                <a:defRPr/>
              </a:pPr>
              <a:t>41</a:t>
            </a:fld>
            <a:endParaRPr lang="en-AU" altLang="en-US"/>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AU" altLang="en-US" i="1"/>
              <a:t>ECB is the simplest of the modes, where each block is en/decrypted independently of all the other blocks, and is used when only a single block of info needs to be sent (eg. a session key encrypted using a master key)</a:t>
            </a:r>
            <a:r>
              <a:rPr lang="en-AU" altLang="en-US"/>
              <a:t>.</a:t>
            </a:r>
          </a:p>
        </p:txBody>
      </p:sp>
    </p:spTree>
    <p:extLst>
      <p:ext uri="{BB962C8B-B14F-4D97-AF65-F5344CB8AC3E}">
        <p14:creationId xmlns:p14="http://schemas.microsoft.com/office/powerpoint/2010/main" val="32934308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8C8E3C70-AAB5-4083-B6B9-912C811B535D}" type="slidenum">
              <a:rPr lang="en-AU" altLang="en-US" smtClean="0"/>
              <a:pPr eaLnBrk="1" hangingPunct="1">
                <a:defRPr/>
              </a:pPr>
              <a:t>42</a:t>
            </a:fld>
            <a:endParaRPr lang="en-AU" altLang="en-US"/>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AU" altLang="en-US"/>
              <a:t>ECB is not appropriate for any quantity of data, since repetitions can be seen, esp. with graphics, and because the blocks can be shuffled/inserted without affecting the en/decryption of each block. </a:t>
            </a:r>
          </a:p>
        </p:txBody>
      </p:sp>
    </p:spTree>
    <p:extLst>
      <p:ext uri="{BB962C8B-B14F-4D97-AF65-F5344CB8AC3E}">
        <p14:creationId xmlns:p14="http://schemas.microsoft.com/office/powerpoint/2010/main" val="13275768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A2BE8D43-D40A-4D30-8877-6C39BB801946}" type="slidenum">
              <a:rPr lang="en-AU" altLang="en-US" smtClean="0"/>
              <a:pPr eaLnBrk="1" hangingPunct="1">
                <a:defRPr/>
              </a:pPr>
              <a:t>43</a:t>
            </a:fld>
            <a:endParaRPr lang="en-AU" altLang="en-US"/>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AU" altLang="en-US"/>
              <a:t>To overcome the problems of repetitions and order independence in ECB, want some way of making the ciphertext dependent on </a:t>
            </a:r>
            <a:r>
              <a:rPr lang="en-AU" altLang="en-US" b="1"/>
              <a:t>all</a:t>
            </a:r>
            <a:r>
              <a:rPr lang="en-AU" altLang="en-US"/>
              <a:t> blocks before it. This is what CBC gives us, by combining the previous ciphertext block with the current message block before encrypting. To start the process, use an Initial Value (IV), which is usually well known (often all 0's), or otherwise is sent, ECB encrypted, just before starting CBC use. CBC mode is applicable whenever large amounts of data need to be sent securely, provided that its available in advance (eg email, FTP, web etc) </a:t>
            </a:r>
          </a:p>
        </p:txBody>
      </p:sp>
    </p:spTree>
    <p:extLst>
      <p:ext uri="{BB962C8B-B14F-4D97-AF65-F5344CB8AC3E}">
        <p14:creationId xmlns:p14="http://schemas.microsoft.com/office/powerpoint/2010/main" val="35394373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A2BE8D43-D40A-4D30-8877-6C39BB801946}" type="slidenum">
              <a:rPr lang="en-AU" altLang="en-US" smtClean="0"/>
              <a:pPr eaLnBrk="1" hangingPunct="1">
                <a:defRPr/>
              </a:pPr>
              <a:t>44</a:t>
            </a:fld>
            <a:endParaRPr lang="en-AU" altLang="en-US"/>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AU" altLang="en-US"/>
              <a:t>To overcome the problems of repetitions and order independence in ECB, want some way of making the ciphertext dependent on </a:t>
            </a:r>
            <a:r>
              <a:rPr lang="en-AU" altLang="en-US" b="1"/>
              <a:t>all</a:t>
            </a:r>
            <a:r>
              <a:rPr lang="en-AU" altLang="en-US"/>
              <a:t> blocks before it. This is what CBC gives us, by combining the previous ciphertext block with the current message block before encrypting. To start the process, use an Initial Value (IV), which is usually well known (often all 0's), or otherwise is sent, ECB encrypted, just before starting CBC use. CBC mode is applicable whenever large amounts of data need to be sent securely, provided that its available in advance (eg email, FTP, web etc) </a:t>
            </a:r>
          </a:p>
        </p:txBody>
      </p:sp>
    </p:spTree>
    <p:extLst>
      <p:ext uri="{BB962C8B-B14F-4D97-AF65-F5344CB8AC3E}">
        <p14:creationId xmlns:p14="http://schemas.microsoft.com/office/powerpoint/2010/main" val="267431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FD833EB2-7395-424E-BC65-1F5D0498B23E}" type="slidenum">
              <a:rPr lang="en-AU" altLang="en-US" smtClean="0"/>
              <a:pPr eaLnBrk="1" hangingPunct="1">
                <a:defRPr/>
              </a:pPr>
              <a:t>8</a:t>
            </a:fld>
            <a:endParaRPr lang="en-AU" altLang="en-US"/>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AU" altLang="en-US">
                <a:latin typeface="Arial" panose="020B0604020202020204" pitchFamily="34" charset="0"/>
              </a:rPr>
              <a:t>An arbitrary reversible substitution cipher for a large block size is not practical, however, from an implementation and performance point of view. In general, for an </a:t>
            </a:r>
            <a:r>
              <a:rPr lang="en-AU" altLang="en-US" i="1">
                <a:latin typeface="Arial" panose="020B0604020202020204" pitchFamily="34" charset="0"/>
              </a:rPr>
              <a:t>n</a:t>
            </a:r>
            <a:r>
              <a:rPr lang="en-AU" altLang="en-US">
                <a:latin typeface="Arial" panose="020B0604020202020204" pitchFamily="34" charset="0"/>
              </a:rPr>
              <a:t>-bit general substitution block cipher, the size of the key is </a:t>
            </a:r>
            <a:r>
              <a:rPr lang="en-AU" altLang="en-US" i="1">
                <a:latin typeface="Arial" panose="020B0604020202020204" pitchFamily="34" charset="0"/>
              </a:rPr>
              <a:t>n x</a:t>
            </a:r>
            <a:r>
              <a:rPr lang="en-AU" altLang="en-US">
                <a:latin typeface="Arial" panose="020B0604020202020204" pitchFamily="34" charset="0"/>
              </a:rPr>
              <a:t> 2</a:t>
            </a:r>
            <a:r>
              <a:rPr lang="en-AU" altLang="en-US" i="1" baseline="30000">
                <a:latin typeface="Arial" panose="020B0604020202020204" pitchFamily="34" charset="0"/>
              </a:rPr>
              <a:t>n</a:t>
            </a:r>
            <a:r>
              <a:rPr lang="en-AU" altLang="en-US">
                <a:latin typeface="Arial" panose="020B0604020202020204" pitchFamily="34" charset="0"/>
              </a:rPr>
              <a:t>. For a 64-bit block, which is a desirable length to thwart statistical attacks, the key size is 64 x 2</a:t>
            </a:r>
            <a:r>
              <a:rPr lang="en-AU" altLang="en-US" baseline="30000">
                <a:latin typeface="Arial" panose="020B0604020202020204" pitchFamily="34" charset="0"/>
              </a:rPr>
              <a:t>64</a:t>
            </a:r>
            <a:r>
              <a:rPr lang="en-AU" altLang="en-US">
                <a:latin typeface="Arial" panose="020B0604020202020204" pitchFamily="34" charset="0"/>
              </a:rPr>
              <a:t> = 2</a:t>
            </a:r>
            <a:r>
              <a:rPr lang="en-AU" altLang="en-US" baseline="30000">
                <a:latin typeface="Arial" panose="020B0604020202020204" pitchFamily="34" charset="0"/>
              </a:rPr>
              <a:t>70</a:t>
            </a:r>
            <a:r>
              <a:rPr lang="en-AU" altLang="en-US">
                <a:latin typeface="Arial" panose="020B0604020202020204" pitchFamily="34" charset="0"/>
              </a:rPr>
              <a:t> = 10</a:t>
            </a:r>
            <a:r>
              <a:rPr lang="en-AU" altLang="en-US" baseline="30000">
                <a:latin typeface="Arial" panose="020B0604020202020204" pitchFamily="34" charset="0"/>
              </a:rPr>
              <a:t>21</a:t>
            </a:r>
            <a:r>
              <a:rPr lang="en-AU" altLang="en-US">
                <a:latin typeface="Arial" panose="020B0604020202020204" pitchFamily="34" charset="0"/>
              </a:rPr>
              <a:t> bits.</a:t>
            </a:r>
          </a:p>
          <a:p>
            <a:pPr eaLnBrk="1" hangingPunct="1"/>
            <a:endParaRPr lang="en-AU" altLang="en-US">
              <a:latin typeface="Arial" panose="020B0604020202020204" pitchFamily="34" charset="0"/>
            </a:endParaRPr>
          </a:p>
          <a:p>
            <a:pPr eaLnBrk="1" hangingPunct="1"/>
            <a:endParaRPr lang="en-AU" altLang="en-US">
              <a:latin typeface="Arial" panose="020B0604020202020204" pitchFamily="34" charset="0"/>
            </a:endParaRPr>
          </a:p>
          <a:p>
            <a:pPr eaLnBrk="1" hangingPunct="1"/>
            <a:r>
              <a:rPr lang="en-AU" altLang="en-US">
                <a:latin typeface="Arial" panose="020B0604020202020204" pitchFamily="34" charset="0"/>
              </a:rPr>
              <a:t>Symmetric: same key is used for enc/decry</a:t>
            </a:r>
          </a:p>
        </p:txBody>
      </p:sp>
    </p:spTree>
    <p:extLst>
      <p:ext uri="{BB962C8B-B14F-4D97-AF65-F5344CB8AC3E}">
        <p14:creationId xmlns:p14="http://schemas.microsoft.com/office/powerpoint/2010/main" val="14551578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C85F36FC-3E61-4629-A210-AE2D56E3846A}" type="slidenum">
              <a:rPr lang="en-AU" altLang="en-US" smtClean="0"/>
              <a:pPr eaLnBrk="1" hangingPunct="1">
                <a:defRPr/>
              </a:pPr>
              <a:t>45</a:t>
            </a:fld>
            <a:endParaRPr lang="en-AU" altLang="en-US"/>
          </a:p>
        </p:txBody>
      </p:sp>
      <p:sp>
        <p:nvSpPr>
          <p:cNvPr id="66563" name="Rectangle 2"/>
          <p:cNvSpPr>
            <a:spLocks noGrp="1" noRot="1" noChangeAspect="1" noChangeArrowheads="1" noTextEdit="1"/>
          </p:cNvSpPr>
          <p:nvPr>
            <p:ph type="sldImg"/>
          </p:nvPr>
        </p:nvSpPr>
        <p:spPr>
          <a:ln/>
        </p:spPr>
      </p:sp>
      <p:sp>
        <p:nvSpPr>
          <p:cNvPr id="66564"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en-US">
                <a:latin typeface="Arial" panose="020B0604020202020204" pitchFamily="34" charset="0"/>
              </a:rPr>
              <a:t>CBC is the generally used block mode. The chaining provides an avalanche effect, which means the encrypted message</a:t>
            </a:r>
          </a:p>
          <a:p>
            <a:pPr eaLnBrk="1" hangingPunct="1"/>
            <a:r>
              <a:rPr lang="en-US" altLang="en-US">
                <a:latin typeface="Arial" panose="020B0604020202020204" pitchFamily="34" charset="0"/>
              </a:rPr>
              <a:t>cannot be changed or rearranged without totally destroying the subsequent data.</a:t>
            </a:r>
            <a:endParaRPr lang="en-AU" altLang="en-US">
              <a:latin typeface="Arial" panose="020B0604020202020204" pitchFamily="34" charset="0"/>
            </a:endParaRPr>
          </a:p>
          <a:p>
            <a:pPr eaLnBrk="1" hangingPunct="1"/>
            <a:endParaRPr lang="en-AU" altLang="en-US">
              <a:latin typeface="Arial" panose="020B0604020202020204" pitchFamily="34" charset="0"/>
            </a:endParaRPr>
          </a:p>
          <a:p>
            <a:pPr eaLnBrk="1" hangingPunct="1"/>
            <a:r>
              <a:rPr lang="en-AU" altLang="en-US">
                <a:latin typeface="Arial" panose="020B0604020202020204" pitchFamily="34" charset="0"/>
              </a:rPr>
              <a:t>One issue is how to handle the last block, which may well not be complete. In general have to pad this block (typically with 0's), and then must recognise padding at other end - may be obvious (eg in text the 0 value should usually not occur), or otherwise must explicitly have the last byte as a count of how much padding was used (including the count). Note that if this is done, if the last block IS an even multiple of 8 bytes, will have to add an extra block, all padding so as to have a count in the last byte. </a:t>
            </a:r>
          </a:p>
        </p:txBody>
      </p:sp>
    </p:spTree>
    <p:extLst>
      <p:ext uri="{BB962C8B-B14F-4D97-AF65-F5344CB8AC3E}">
        <p14:creationId xmlns:p14="http://schemas.microsoft.com/office/powerpoint/2010/main" val="425771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001FC124-B944-41CE-8A90-E3E0EEC7AEA9}" type="slidenum">
              <a:rPr lang="en-AU" altLang="en-US" smtClean="0"/>
              <a:pPr eaLnBrk="1" hangingPunct="1">
                <a:defRPr/>
              </a:pPr>
              <a:t>10</a:t>
            </a:fld>
            <a:endParaRPr lang="en-AU" altLang="en-US"/>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AU" altLang="en-US"/>
              <a:t>Claude Shannon’s 1949 paper has the key ideas that led to the development of modern block ciphers. Critically, it was the technique of layering groups of S-boxes separated by a larger P-box to form the S-P network, a complex form of a product cipher. He also introduced the ideas of </a:t>
            </a:r>
            <a:r>
              <a:rPr lang="en-AU" altLang="en-US" i="1"/>
              <a:t>confusion</a:t>
            </a:r>
            <a:r>
              <a:rPr lang="en-AU" altLang="en-US"/>
              <a:t> and </a:t>
            </a:r>
            <a:r>
              <a:rPr lang="en-AU" altLang="en-US" i="1"/>
              <a:t>diffusion</a:t>
            </a:r>
            <a:r>
              <a:rPr lang="en-AU" altLang="en-US"/>
              <a:t>, notionally provided by S-boxes and P-boxes (in conjunction with S-boxes).</a:t>
            </a:r>
          </a:p>
        </p:txBody>
      </p:sp>
    </p:spTree>
    <p:extLst>
      <p:ext uri="{BB962C8B-B14F-4D97-AF65-F5344CB8AC3E}">
        <p14:creationId xmlns:p14="http://schemas.microsoft.com/office/powerpoint/2010/main" val="1994364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920D16C1-2D53-47D5-924B-50C8530E9D80}" type="slidenum">
              <a:rPr lang="en-AU" altLang="en-US" smtClean="0"/>
              <a:pPr eaLnBrk="1" hangingPunct="1">
                <a:defRPr/>
              </a:pPr>
              <a:t>11</a:t>
            </a:fld>
            <a:endParaRPr lang="en-AU" altLang="en-US"/>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AU" altLang="en-US">
                <a:latin typeface="Arial" panose="020B0604020202020204" pitchFamily="34" charset="0"/>
              </a:rPr>
              <a:t>Every block cipher involves a transformation of a block of plaintext into a block of ciphertext, where the transformation depends on the key. The mechanism of diffusion seeks to make the statistical relationship between the plaintext and ciphertext as complex as possible in order to thwart attempts to deduce the key. confusion</a:t>
            </a:r>
            <a:r>
              <a:rPr lang="en-AU" altLang="en-US" b="1">
                <a:latin typeface="Arial" panose="020B0604020202020204" pitchFamily="34" charset="0"/>
              </a:rPr>
              <a:t> </a:t>
            </a:r>
            <a:r>
              <a:rPr lang="en-AU" altLang="en-US">
                <a:latin typeface="Arial" panose="020B0604020202020204" pitchFamily="34" charset="0"/>
              </a:rPr>
              <a:t>seeks to make the relationship between the statistics of the ciphertext and the value of the encryption key as complex as possible, again to thwart attempts to discover the key.</a:t>
            </a:r>
          </a:p>
          <a:p>
            <a:pPr eaLnBrk="1" hangingPunct="1"/>
            <a:endParaRPr lang="en-US" altLang="en-US">
              <a:latin typeface="Arial" panose="020B0604020202020204" pitchFamily="34" charset="0"/>
            </a:endParaRPr>
          </a:p>
          <a:p>
            <a:pPr eaLnBrk="1" hangingPunct="1"/>
            <a:r>
              <a:rPr lang="en-AU" altLang="en-US">
                <a:latin typeface="Arial" panose="020B0604020202020204" pitchFamily="34" charset="0"/>
              </a:rPr>
              <a:t>So successful are diffusion and confusion in capturing the essence of the desired attributes of a block cipher that they have become the cornerstone of modern block cipher design.</a:t>
            </a:r>
          </a:p>
          <a:p>
            <a:pPr eaLnBrk="1" hangingPunct="1"/>
            <a:endParaRPr lang="en-AU" altLang="en-US">
              <a:latin typeface="Arial" panose="020B0604020202020204" pitchFamily="34" charset="0"/>
            </a:endParaRPr>
          </a:p>
          <a:p>
            <a:pPr eaLnBrk="1" hangingPunct="1"/>
            <a:endParaRPr lang="en-AU" altLang="en-US">
              <a:latin typeface="Arial" panose="020B0604020202020204" pitchFamily="34" charset="0"/>
            </a:endParaRPr>
          </a:p>
          <a:p>
            <a:pPr eaLnBrk="1" hangingPunct="1"/>
            <a:endParaRPr lang="en-AU" altLang="en-US">
              <a:latin typeface="Arial" panose="020B0604020202020204" pitchFamily="34" charset="0"/>
            </a:endParaRPr>
          </a:p>
        </p:txBody>
      </p:sp>
    </p:spTree>
    <p:extLst>
      <p:ext uri="{BB962C8B-B14F-4D97-AF65-F5344CB8AC3E}">
        <p14:creationId xmlns:p14="http://schemas.microsoft.com/office/powerpoint/2010/main" val="3466276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38FD3F5A-3E13-4617-AB75-670C45C83941}" type="slidenum">
              <a:rPr lang="en-AU" altLang="en-US" smtClean="0"/>
              <a:pPr eaLnBrk="1" hangingPunct="1">
                <a:defRPr/>
              </a:pPr>
              <a:t>12</a:t>
            </a:fld>
            <a:endParaRPr lang="en-AU" altLang="en-US"/>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AU" altLang="en-US"/>
              <a:t>Horst Feistel, working at IBM Thomas J Watson Research Labs devised a suitable invertible cipher structure in early 70's.</a:t>
            </a:r>
          </a:p>
          <a:p>
            <a:pPr eaLnBrk="1" hangingPunct="1">
              <a:defRPr/>
            </a:pPr>
            <a:r>
              <a:rPr lang="en-AU" altLang="en-US"/>
              <a:t>One of Feistel's main contributions was the invention of a suitable structure which adapted Shannon's S-P network in an easily inverted structure. Essentially the same h/w or s/w is used for both encryption and decryption, with just a slight change in how the keys are used. One layer of S-boxes and the following P-box are used to form the round function. </a:t>
            </a:r>
          </a:p>
        </p:txBody>
      </p:sp>
    </p:spTree>
    <p:extLst>
      <p:ext uri="{BB962C8B-B14F-4D97-AF65-F5344CB8AC3E}">
        <p14:creationId xmlns:p14="http://schemas.microsoft.com/office/powerpoint/2010/main" val="13147258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78A26837-1578-40A5-8A21-1D9F6C783E7C}" type="slidenum">
              <a:rPr lang="en-AU" altLang="en-US" smtClean="0"/>
              <a:pPr eaLnBrk="1" hangingPunct="1">
                <a:defRPr/>
              </a:pPr>
              <a:t>18</a:t>
            </a:fld>
            <a:endParaRPr lang="en-AU" altLang="en-US"/>
          </a:p>
        </p:txBody>
      </p:sp>
      <p:sp>
        <p:nvSpPr>
          <p:cNvPr id="52227" name="Rectangle 2"/>
          <p:cNvSpPr>
            <a:spLocks noGrp="1" noRot="1" noChangeAspect="1" noChangeArrowheads="1" noTextEdit="1"/>
          </p:cNvSpPr>
          <p:nvPr>
            <p:ph type="sldImg"/>
          </p:nvPr>
        </p:nvSpPr>
        <p:spPr>
          <a:ln/>
        </p:spPr>
      </p:sp>
      <p:sp>
        <p:nvSpPr>
          <p:cNvPr id="5222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AU" altLang="en-US">
                <a:latin typeface="Arial" panose="020B0604020202020204" pitchFamily="34" charset="0"/>
              </a:rPr>
              <a:t>Recent analysis has shown despite this controversy, that DES is well designed. DES is theoretically broken using Differential or Linear Cryptanalysis </a:t>
            </a:r>
          </a:p>
          <a:p>
            <a:pPr eaLnBrk="1" hangingPunct="1"/>
            <a:r>
              <a:rPr lang="en-AU" altLang="en-US">
                <a:latin typeface="Arial" panose="020B0604020202020204" pitchFamily="34" charset="0"/>
              </a:rPr>
              <a:t>but in practise is unlikely to be a problem yet. Also rapid advances in computing speed though have rendered the 56 bit key susceptible to exhaustive key search, as predicted by Diffie &amp; Hellman. Have demonstrated breaks: </a:t>
            </a:r>
          </a:p>
          <a:p>
            <a:pPr eaLnBrk="1" hangingPunct="1"/>
            <a:r>
              <a:rPr lang="en-AU" altLang="en-US">
                <a:latin typeface="Arial" panose="020B0604020202020204" pitchFamily="34" charset="0"/>
              </a:rPr>
              <a:t>- 1997 on a large network of computers in a few months </a:t>
            </a:r>
          </a:p>
          <a:p>
            <a:pPr eaLnBrk="1" hangingPunct="1"/>
            <a:r>
              <a:rPr lang="en-AU" altLang="en-US">
                <a:latin typeface="Arial" panose="020B0604020202020204" pitchFamily="34" charset="0"/>
              </a:rPr>
              <a:t>- 1998 on dedicated h/w (EFF) in a few days </a:t>
            </a:r>
          </a:p>
          <a:p>
            <a:pPr eaLnBrk="1" hangingPunct="1">
              <a:buFontTx/>
              <a:buChar char="-"/>
            </a:pPr>
            <a:r>
              <a:rPr lang="en-AU" altLang="en-US">
                <a:latin typeface="Arial" panose="020B0604020202020204" pitchFamily="34" charset="0"/>
              </a:rPr>
              <a:t>1999 above combined in 22hrs!</a:t>
            </a:r>
          </a:p>
          <a:p>
            <a:pPr eaLnBrk="1" hangingPunct="1">
              <a:buFontTx/>
              <a:buChar char="-"/>
            </a:pPr>
            <a:endParaRPr lang="en-AU" altLang="en-US">
              <a:latin typeface="Arial" panose="020B0604020202020204" pitchFamily="34" charset="0"/>
            </a:endParaRPr>
          </a:p>
          <a:p>
            <a:pPr eaLnBrk="1" hangingPunct="1">
              <a:buFontTx/>
              <a:buChar char="-"/>
            </a:pPr>
            <a:endParaRPr lang="en-AU" altLang="en-US">
              <a:latin typeface="Arial" panose="020B0604020202020204" pitchFamily="34" charset="0"/>
            </a:endParaRPr>
          </a:p>
          <a:p>
            <a:pPr eaLnBrk="1" hangingPunct="1">
              <a:buFontTx/>
              <a:buChar char="-"/>
            </a:pPr>
            <a:r>
              <a:rPr lang="en-AU" altLang="en-US">
                <a:latin typeface="Arial" panose="020B0604020202020204" pitchFamily="34" charset="0"/>
              </a:rPr>
              <a:t>E-passport use DES (triple des)</a:t>
            </a:r>
          </a:p>
        </p:txBody>
      </p:sp>
    </p:spTree>
    <p:extLst>
      <p:ext uri="{BB962C8B-B14F-4D97-AF65-F5344CB8AC3E}">
        <p14:creationId xmlns:p14="http://schemas.microsoft.com/office/powerpoint/2010/main" val="25650892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E2087B51-42EE-42A6-8391-3C9E0896FF64}" type="slidenum">
              <a:rPr lang="en-AU" altLang="en-US" smtClean="0"/>
              <a:pPr eaLnBrk="1" hangingPunct="1">
                <a:defRPr/>
              </a:pPr>
              <a:t>22</a:t>
            </a:fld>
            <a:endParaRPr lang="en-AU" altLang="en-US"/>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r>
              <a:rPr lang="en-AU" altLang="en-US">
                <a:latin typeface="Arial" panose="020B0604020202020204" pitchFamily="34" charset="0"/>
              </a:rPr>
              <a:t>The basic process in enciphering a 64-bit data block using the DES, shown on the left side, consists of: </a:t>
            </a:r>
          </a:p>
          <a:p>
            <a:r>
              <a:rPr lang="en-AU" altLang="en-US">
                <a:latin typeface="Arial" panose="020B0604020202020204" pitchFamily="34" charset="0"/>
              </a:rPr>
              <a:t>- an initial permutation (IP) </a:t>
            </a:r>
          </a:p>
          <a:p>
            <a:r>
              <a:rPr lang="en-AU" altLang="en-US">
                <a:latin typeface="Arial" panose="020B0604020202020204" pitchFamily="34" charset="0"/>
              </a:rPr>
              <a:t>- 16 rounds of a complex key dependent round function involving substitution and permutation functions </a:t>
            </a:r>
          </a:p>
          <a:p>
            <a:r>
              <a:rPr lang="en-AU" altLang="en-US">
                <a:latin typeface="Arial" panose="020B0604020202020204" pitchFamily="34" charset="0"/>
              </a:rPr>
              <a:t>- a final permutation, being the inverse of IP </a:t>
            </a:r>
          </a:p>
          <a:p>
            <a:endParaRPr lang="en-US" altLang="en-US">
              <a:latin typeface="Arial" panose="020B0604020202020204" pitchFamily="34" charset="0"/>
            </a:endParaRPr>
          </a:p>
          <a:p>
            <a:r>
              <a:rPr lang="en-US" altLang="en-US">
                <a:latin typeface="Arial" panose="020B0604020202020204" pitchFamily="34" charset="0"/>
              </a:rPr>
              <a:t>The right side shows the handling of the 56-bit key and consists of:</a:t>
            </a:r>
          </a:p>
          <a:p>
            <a:r>
              <a:rPr lang="en-AU" altLang="en-US">
                <a:latin typeface="Arial" panose="020B0604020202020204" pitchFamily="34" charset="0"/>
              </a:rPr>
              <a:t>- an initial permutation of the key (PC1) which selects 56-bits in two 28-bit halves </a:t>
            </a:r>
          </a:p>
          <a:p>
            <a:r>
              <a:rPr lang="en-AU" altLang="en-US">
                <a:latin typeface="Arial" panose="020B0604020202020204" pitchFamily="34" charset="0"/>
              </a:rPr>
              <a:t>- 16 stages to generate the subkeys using a left circular shift and a permutation </a:t>
            </a:r>
          </a:p>
          <a:p>
            <a:endParaRPr lang="en-US" altLang="en-US">
              <a:latin typeface="Arial" panose="020B0604020202020204" pitchFamily="34" charset="0"/>
            </a:endParaRPr>
          </a:p>
          <a:p>
            <a:endParaRPr lang="en-AU" altLang="en-US">
              <a:latin typeface="Arial" panose="020B0604020202020204" pitchFamily="34" charset="0"/>
            </a:endParaRPr>
          </a:p>
        </p:txBody>
      </p:sp>
    </p:spTree>
    <p:extLst>
      <p:ext uri="{BB962C8B-B14F-4D97-AF65-F5344CB8AC3E}">
        <p14:creationId xmlns:p14="http://schemas.microsoft.com/office/powerpoint/2010/main" val="244661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2F5B715F-4F52-493F-85A6-A38FA07EE882}" type="slidenum">
              <a:rPr lang="en-AU" altLang="en-US" smtClean="0"/>
              <a:pPr eaLnBrk="1" hangingPunct="1">
                <a:defRPr/>
              </a:pPr>
              <a:t>23</a:t>
            </a:fld>
            <a:endParaRPr lang="en-AU" altLang="en-US"/>
          </a:p>
        </p:txBody>
      </p:sp>
      <p:sp>
        <p:nvSpPr>
          <p:cNvPr id="54275" name="Rectangle 2"/>
          <p:cNvSpPr>
            <a:spLocks noGrp="1" noRot="1" noChangeAspect="1" noChangeArrowheads="1" noTextEdit="1"/>
          </p:cNvSpPr>
          <p:nvPr>
            <p:ph type="sldImg"/>
          </p:nvPr>
        </p:nvSpPr>
        <p:spPr>
          <a:ln/>
        </p:spPr>
      </p:sp>
      <p:sp>
        <p:nvSpPr>
          <p:cNvPr id="5427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r>
              <a:rPr lang="en-AU" altLang="en-US">
                <a:latin typeface="Arial" panose="020B0604020202020204" pitchFamily="34" charset="0"/>
              </a:rPr>
              <a:t>The initial permutation and its inverse are defined by tables, as shown in Tables 3.2a and 3.2b, respectively. The tables are to be interpreted as follows. The input to a table consists of 64 bits numbered from 1 to 64. The 64 entries in the permutation table contain a permutation of the numbers from 1 to 64. Each entry in the permutation table indicates the position of a numbered input bit in the output, which also consists of 64 bits.</a:t>
            </a:r>
          </a:p>
          <a:p>
            <a:endParaRPr lang="en-US" altLang="en-US">
              <a:latin typeface="Arial" panose="020B0604020202020204" pitchFamily="34" charset="0"/>
            </a:endParaRPr>
          </a:p>
          <a:p>
            <a:r>
              <a:rPr lang="en-AU" altLang="en-US">
                <a:latin typeface="Arial" panose="020B0604020202020204" pitchFamily="34" charset="0"/>
              </a:rPr>
              <a:t>Note that the bit numbering for DES reflects IBM mainframe practice, and is the opposite of what we now mostly use - so be careful! Numbers from Bit 1 (leftmost, most significant) to bit 32/48/64 etc (rightmost, least significant).</a:t>
            </a:r>
          </a:p>
          <a:p>
            <a:endParaRPr lang="en-US" altLang="en-US">
              <a:latin typeface="Arial" panose="020B0604020202020204" pitchFamily="34" charset="0"/>
            </a:endParaRPr>
          </a:p>
          <a:p>
            <a:r>
              <a:rPr lang="en-US" altLang="en-US">
                <a:latin typeface="Arial" panose="020B0604020202020204" pitchFamily="34" charset="0"/>
              </a:rPr>
              <a:t>Note that examples are specified using hexadecimal.</a:t>
            </a:r>
          </a:p>
          <a:p>
            <a:endParaRPr lang="en-AU" altLang="en-US">
              <a:latin typeface="Arial" panose="020B0604020202020204" pitchFamily="34" charset="0"/>
            </a:endParaRPr>
          </a:p>
          <a:p>
            <a:endParaRPr lang="en-AU" altLang="en-US">
              <a:latin typeface="Arial" panose="020B0604020202020204" pitchFamily="34" charset="0"/>
            </a:endParaRPr>
          </a:p>
        </p:txBody>
      </p:sp>
    </p:spTree>
    <p:extLst>
      <p:ext uri="{BB962C8B-B14F-4D97-AF65-F5344CB8AC3E}">
        <p14:creationId xmlns:p14="http://schemas.microsoft.com/office/powerpoint/2010/main" val="20782078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46E71189-0728-41CB-84A3-A0A7116DDDF2}" type="slidenum">
              <a:rPr lang="en-AU" altLang="en-US" smtClean="0"/>
              <a:pPr eaLnBrk="1" hangingPunct="1">
                <a:defRPr/>
              </a:pPr>
              <a:t>28</a:t>
            </a:fld>
            <a:endParaRPr lang="en-AU" altLang="en-US"/>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en-US">
                <a:latin typeface="Arial" panose="020B0604020202020204" pitchFamily="34" charset="0"/>
              </a:rPr>
              <a:t>Note that the s-boxes provide the “confusion” of data and key values, whilst the permutation P then spreads this as widely as possible, so each S-box output affects as many S-box inputs in the next round as possible, giving “diffusion”.</a:t>
            </a:r>
            <a:endParaRPr lang="en-AU" altLang="en-US">
              <a:latin typeface="Arial" panose="020B0604020202020204" pitchFamily="34" charset="0"/>
            </a:endParaRPr>
          </a:p>
        </p:txBody>
      </p:sp>
    </p:spTree>
    <p:extLst>
      <p:ext uri="{BB962C8B-B14F-4D97-AF65-F5344CB8AC3E}">
        <p14:creationId xmlns:p14="http://schemas.microsoft.com/office/powerpoint/2010/main" val="17179418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2AC124C-2F64-4C66-5D47-7FB83AED613E}"/>
              </a:ext>
            </a:extLst>
          </p:cNvPr>
          <p:cNvSpPr>
            <a:spLocks noGrp="1"/>
          </p:cNvSpPr>
          <p:nvPr>
            <p:ph type="sldNum" sz="quarter" idx="12"/>
          </p:nvPr>
        </p:nvSpPr>
        <p:spPr>
          <a:xfrm>
            <a:off x="9448800" y="6499088"/>
            <a:ext cx="2743200" cy="365125"/>
          </a:xfrm>
        </p:spPr>
        <p:txBody>
          <a:bodyPr/>
          <a:lstStyle>
            <a:lvl1pPr>
              <a:defRPr>
                <a:solidFill>
                  <a:schemeClr val="bg1"/>
                </a:solidFill>
                <a:latin typeface="Times New Roman" panose="02020603050405020304" pitchFamily="18" charset="0"/>
                <a:cs typeface="Times New Roman" panose="02020603050405020304" pitchFamily="18" charset="0"/>
              </a:defRPr>
            </a:lvl1pPr>
          </a:lstStyle>
          <a:p>
            <a:fld id="{DEEE902D-3665-514E-995A-5AFABF0C28ED}" type="slidenum">
              <a:rPr lang="en-PK" smtClean="0"/>
              <a:pPr/>
              <a:t>‹#›</a:t>
            </a:fld>
            <a:endParaRPr lang="en-PK" dirty="0"/>
          </a:p>
        </p:txBody>
      </p:sp>
      <p:sp>
        <p:nvSpPr>
          <p:cNvPr id="7" name="Rounded Rectangle 6">
            <a:extLst>
              <a:ext uri="{FF2B5EF4-FFF2-40B4-BE49-F238E27FC236}">
                <a16:creationId xmlns:a16="http://schemas.microsoft.com/office/drawing/2014/main" id="{03C92C29-C8F1-0E84-17EB-6005BE6084E1}"/>
              </a:ext>
            </a:extLst>
          </p:cNvPr>
          <p:cNvSpPr/>
          <p:nvPr userDrawn="1"/>
        </p:nvSpPr>
        <p:spPr>
          <a:xfrm>
            <a:off x="1197429" y="1358536"/>
            <a:ext cx="9797142" cy="1528355"/>
          </a:xfrm>
          <a:prstGeom prst="roundRect">
            <a:avLst/>
          </a:prstGeom>
          <a:solidFill>
            <a:srgbClr val="002060"/>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chemeClr val="bg1"/>
                </a:solidFill>
                <a:effectLst/>
                <a:latin typeface="Georgia Pro" panose="02040502050405020303" pitchFamily="18" charset="0"/>
                <a:ea typeface="Calibri" panose="020F0502020204030204" pitchFamily="34" charset="0"/>
              </a:rPr>
              <a:t>Computer Security </a:t>
            </a:r>
          </a:p>
          <a:p>
            <a:pPr algn="ctr"/>
            <a:r>
              <a:rPr lang="en-US" sz="2400" b="1" dirty="0">
                <a:solidFill>
                  <a:schemeClr val="bg1"/>
                </a:solidFill>
                <a:effectLst/>
                <a:latin typeface="Georgia Pro" panose="02040502050405020303" pitchFamily="18" charset="0"/>
                <a:ea typeface="Calibri" panose="020F0502020204030204" pitchFamily="34" charset="0"/>
              </a:rPr>
              <a:t>Lecture 6: </a:t>
            </a:r>
            <a:r>
              <a:rPr lang="en-US" sz="2400" dirty="0">
                <a:solidFill>
                  <a:schemeClr val="bg1"/>
                </a:solidFill>
                <a:effectLst/>
                <a:latin typeface="Georgia Pro" panose="02040502050405020303" pitchFamily="18" charset="0"/>
                <a:ea typeface="Calibri" panose="020F0502020204030204" pitchFamily="34" charset="0"/>
              </a:rPr>
              <a:t>Modern Ciphers &amp; Data Encryption Standard (DES)</a:t>
            </a:r>
            <a:endParaRPr lang="en-PK" sz="3200" dirty="0">
              <a:solidFill>
                <a:schemeClr val="bg1"/>
              </a:solidFill>
              <a:latin typeface="Georgia Pro" panose="02040502050405020303" pitchFamily="18" charset="0"/>
            </a:endParaRPr>
          </a:p>
        </p:txBody>
      </p:sp>
      <p:sp>
        <p:nvSpPr>
          <p:cNvPr id="13" name="TextBox 12">
            <a:extLst>
              <a:ext uri="{FF2B5EF4-FFF2-40B4-BE49-F238E27FC236}">
                <a16:creationId xmlns:a16="http://schemas.microsoft.com/office/drawing/2014/main" id="{7D79EE33-179C-5C43-B744-380782160312}"/>
              </a:ext>
            </a:extLst>
          </p:cNvPr>
          <p:cNvSpPr txBox="1"/>
          <p:nvPr userDrawn="1"/>
        </p:nvSpPr>
        <p:spPr>
          <a:xfrm>
            <a:off x="4197211" y="3342983"/>
            <a:ext cx="3797578" cy="584775"/>
          </a:xfrm>
          <a:prstGeom prst="rect">
            <a:avLst/>
          </a:prstGeom>
          <a:noFill/>
        </p:spPr>
        <p:txBody>
          <a:bodyPr wrap="none" rtlCol="0">
            <a:spAutoFit/>
          </a:bodyPr>
          <a:lstStyle/>
          <a:p>
            <a:r>
              <a:rPr lang="en-PK" sz="3200" b="1" dirty="0">
                <a:latin typeface="Times New Roman" panose="02020603050405020304" pitchFamily="18" charset="0"/>
                <a:cs typeface="Times New Roman" panose="02020603050405020304" pitchFamily="18" charset="0"/>
              </a:rPr>
              <a:t>Prof. Dr. Sadeeq Jan</a:t>
            </a:r>
          </a:p>
        </p:txBody>
      </p:sp>
      <p:sp>
        <p:nvSpPr>
          <p:cNvPr id="16" name="Rectangle 15">
            <a:extLst>
              <a:ext uri="{FF2B5EF4-FFF2-40B4-BE49-F238E27FC236}">
                <a16:creationId xmlns:a16="http://schemas.microsoft.com/office/drawing/2014/main" id="{309DA5E9-FCE5-883B-41BD-4CA5F744F88E}"/>
              </a:ext>
            </a:extLst>
          </p:cNvPr>
          <p:cNvSpPr/>
          <p:nvPr userDrawn="1"/>
        </p:nvSpPr>
        <p:spPr>
          <a:xfrm>
            <a:off x="6096000" y="6511158"/>
            <a:ext cx="6096000" cy="3492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4" name="TextBox 13">
            <a:extLst>
              <a:ext uri="{FF2B5EF4-FFF2-40B4-BE49-F238E27FC236}">
                <a16:creationId xmlns:a16="http://schemas.microsoft.com/office/drawing/2014/main" id="{C72F1122-7930-9CC3-67AF-E1B93D0AC306}"/>
              </a:ext>
            </a:extLst>
          </p:cNvPr>
          <p:cNvSpPr txBox="1"/>
          <p:nvPr userDrawn="1"/>
        </p:nvSpPr>
        <p:spPr>
          <a:xfrm>
            <a:off x="2635758" y="3941132"/>
            <a:ext cx="6920484" cy="892552"/>
          </a:xfrm>
          <a:prstGeom prst="rect">
            <a:avLst/>
          </a:prstGeom>
          <a:noFill/>
        </p:spPr>
        <p:txBody>
          <a:bodyPr wrap="none" rtlCol="0">
            <a:spAutoFit/>
          </a:bodyPr>
          <a:lstStyle/>
          <a:p>
            <a:pPr algn="ctr"/>
            <a:r>
              <a:rPr lang="en-PK" sz="2800" dirty="0">
                <a:latin typeface="Times New Roman" panose="02020603050405020304" pitchFamily="18" charset="0"/>
                <a:cs typeface="Times New Roman" panose="02020603050405020304" pitchFamily="18" charset="0"/>
              </a:rPr>
              <a:t>Department of Computer Systems Engineering</a:t>
            </a:r>
          </a:p>
          <a:p>
            <a:pPr algn="ctr"/>
            <a:r>
              <a:rPr lang="en-PK" sz="2200" dirty="0">
                <a:latin typeface="Times New Roman" panose="02020603050405020304" pitchFamily="18" charset="0"/>
                <a:cs typeface="Times New Roman" panose="02020603050405020304" pitchFamily="18" charset="0"/>
              </a:rPr>
              <a:t>University of Engineering and Technology Peshawar</a:t>
            </a:r>
          </a:p>
        </p:txBody>
      </p:sp>
      <p:sp>
        <p:nvSpPr>
          <p:cNvPr id="15" name="Rectangle 14">
            <a:extLst>
              <a:ext uri="{FF2B5EF4-FFF2-40B4-BE49-F238E27FC236}">
                <a16:creationId xmlns:a16="http://schemas.microsoft.com/office/drawing/2014/main" id="{9ECCF4BF-E18E-97F3-49EA-4C413A32CA4A}"/>
              </a:ext>
            </a:extLst>
          </p:cNvPr>
          <p:cNvSpPr/>
          <p:nvPr userDrawn="1"/>
        </p:nvSpPr>
        <p:spPr>
          <a:xfrm>
            <a:off x="0" y="6510626"/>
            <a:ext cx="6096000" cy="35452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K" dirty="0"/>
          </a:p>
        </p:txBody>
      </p:sp>
      <p:sp>
        <p:nvSpPr>
          <p:cNvPr id="19" name="TextBox 18">
            <a:extLst>
              <a:ext uri="{FF2B5EF4-FFF2-40B4-BE49-F238E27FC236}">
                <a16:creationId xmlns:a16="http://schemas.microsoft.com/office/drawing/2014/main" id="{80746FF5-16CB-6D9A-AC06-AD8425456CC7}"/>
              </a:ext>
            </a:extLst>
          </p:cNvPr>
          <p:cNvSpPr txBox="1"/>
          <p:nvPr userDrawn="1"/>
        </p:nvSpPr>
        <p:spPr>
          <a:xfrm>
            <a:off x="5012983" y="6502842"/>
            <a:ext cx="966931" cy="338554"/>
          </a:xfrm>
          <a:prstGeom prst="rect">
            <a:avLst/>
          </a:prstGeom>
          <a:noFill/>
        </p:spPr>
        <p:txBody>
          <a:bodyPr wrap="none" rtlCol="0">
            <a:spAutoFit/>
          </a:bodyPr>
          <a:lstStyle/>
          <a:p>
            <a:r>
              <a:rPr lang="en-PK" sz="1600" dirty="0">
                <a:solidFill>
                  <a:schemeClr val="bg1"/>
                </a:solidFill>
                <a:latin typeface="Times New Roman" panose="02020603050405020304" pitchFamily="18" charset="0"/>
                <a:cs typeface="Times New Roman" panose="02020603050405020304" pitchFamily="18" charset="0"/>
              </a:rPr>
              <a:t>Lecture 6</a:t>
            </a:r>
          </a:p>
        </p:txBody>
      </p:sp>
      <p:sp>
        <p:nvSpPr>
          <p:cNvPr id="20" name="TextBox 19">
            <a:extLst>
              <a:ext uri="{FF2B5EF4-FFF2-40B4-BE49-F238E27FC236}">
                <a16:creationId xmlns:a16="http://schemas.microsoft.com/office/drawing/2014/main" id="{D518DCE7-7E88-54C6-F51C-01C6D02EF641}"/>
              </a:ext>
            </a:extLst>
          </p:cNvPr>
          <p:cNvSpPr txBox="1"/>
          <p:nvPr userDrawn="1"/>
        </p:nvSpPr>
        <p:spPr>
          <a:xfrm>
            <a:off x="6096000" y="6488668"/>
            <a:ext cx="4499950" cy="338554"/>
          </a:xfrm>
          <a:prstGeom prst="rect">
            <a:avLst/>
          </a:prstGeom>
          <a:noFill/>
        </p:spPr>
        <p:txBody>
          <a:bodyPr wrap="none" rtlCol="0">
            <a:spAutoFit/>
          </a:bodyPr>
          <a:lstStyle/>
          <a:p>
            <a:r>
              <a:rPr lang="en-GB" sz="1600" dirty="0">
                <a:solidFill>
                  <a:schemeClr val="bg1"/>
                </a:solidFill>
                <a:latin typeface="Times New Roman" panose="02020603050405020304" pitchFamily="18" charset="0"/>
                <a:cs typeface="Times New Roman" panose="02020603050405020304" pitchFamily="18" charset="0"/>
              </a:rPr>
              <a:t>Modern Ciphers &amp; Data Encryption Standard (DES)</a:t>
            </a:r>
            <a:endParaRPr lang="en-PK" sz="1600" dirty="0">
              <a:solidFill>
                <a:schemeClr val="bg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22827CAE-7813-B192-15E9-EF910924BD3C}"/>
              </a:ext>
            </a:extLst>
          </p:cNvPr>
          <p:cNvPicPr>
            <a:picLocks noChangeAspect="1"/>
          </p:cNvPicPr>
          <p:nvPr userDrawn="1"/>
        </p:nvPicPr>
        <p:blipFill>
          <a:blip r:embed="rId2"/>
          <a:srcRect/>
          <a:stretch/>
        </p:blipFill>
        <p:spPr>
          <a:xfrm>
            <a:off x="5363208" y="4960035"/>
            <a:ext cx="1465584" cy="1433829"/>
          </a:xfrm>
          <a:prstGeom prst="rect">
            <a:avLst/>
          </a:prstGeom>
        </p:spPr>
      </p:pic>
      <p:sp>
        <p:nvSpPr>
          <p:cNvPr id="2" name="TextBox 1">
            <a:extLst>
              <a:ext uri="{FF2B5EF4-FFF2-40B4-BE49-F238E27FC236}">
                <a16:creationId xmlns:a16="http://schemas.microsoft.com/office/drawing/2014/main" id="{38EAA8BD-943B-E2AF-1F7E-3A64F6D727AC}"/>
              </a:ext>
            </a:extLst>
          </p:cNvPr>
          <p:cNvSpPr txBox="1"/>
          <p:nvPr userDrawn="1"/>
        </p:nvSpPr>
        <p:spPr>
          <a:xfrm>
            <a:off x="-31665" y="6510626"/>
            <a:ext cx="918841" cy="338554"/>
          </a:xfrm>
          <a:prstGeom prst="rect">
            <a:avLst/>
          </a:prstGeom>
          <a:noFill/>
        </p:spPr>
        <p:txBody>
          <a:bodyPr wrap="none" rtlCol="0">
            <a:spAutoFit/>
          </a:bodyPr>
          <a:lstStyle/>
          <a:p>
            <a:r>
              <a:rPr lang="en-PK" sz="1600">
                <a:solidFill>
                  <a:schemeClr val="bg1"/>
                </a:solidFill>
                <a:latin typeface="Times New Roman" panose="02020603050405020304" pitchFamily="18" charset="0"/>
                <a:cs typeface="Times New Roman" panose="02020603050405020304" pitchFamily="18" charset="0"/>
              </a:rPr>
              <a:t>CSE 425</a:t>
            </a:r>
            <a:endParaRPr lang="en-PK"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22433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6F1134C6-15E2-8347-A5AC-C92F59E1040B}"/>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8" name="Rectangle 5">
            <a:extLst>
              <a:ext uri="{FF2B5EF4-FFF2-40B4-BE49-F238E27FC236}">
                <a16:creationId xmlns:a16="http://schemas.microsoft.com/office/drawing/2014/main" id="{94DFAAEE-FD39-2644-862A-AE3DAA012BD9}"/>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9" name="Rectangle 6">
            <a:extLst>
              <a:ext uri="{FF2B5EF4-FFF2-40B4-BE49-F238E27FC236}">
                <a16:creationId xmlns:a16="http://schemas.microsoft.com/office/drawing/2014/main" id="{783AAFF8-5661-A747-9BFF-79FBFC670589}"/>
              </a:ext>
            </a:extLst>
          </p:cNvPr>
          <p:cNvSpPr>
            <a:spLocks noGrp="1" noChangeArrowheads="1"/>
          </p:cNvSpPr>
          <p:nvPr>
            <p:ph type="sldNum" sz="quarter" idx="12"/>
          </p:nvPr>
        </p:nvSpPr>
        <p:spPr>
          <a:ln/>
        </p:spPr>
        <p:txBody>
          <a:bodyPr/>
          <a:lstStyle>
            <a:lvl1pPr>
              <a:defRPr/>
            </a:lvl1pPr>
          </a:lstStyle>
          <a:p>
            <a:pPr>
              <a:defRPr/>
            </a:pPr>
            <a:fld id="{4C4B53B5-9547-5C48-BEB1-779F61AC2C5E}" type="slidenum">
              <a:rPr lang="en-AU" altLang="en-US"/>
              <a:pPr>
                <a:defRPr/>
              </a:pPr>
              <a:t>‹#›</a:t>
            </a:fld>
            <a:endParaRPr lang="en-AU" altLang="en-US"/>
          </a:p>
        </p:txBody>
      </p:sp>
    </p:spTree>
    <p:extLst>
      <p:ext uri="{BB962C8B-B14F-4D97-AF65-F5344CB8AC3E}">
        <p14:creationId xmlns:p14="http://schemas.microsoft.com/office/powerpoint/2010/main" val="1162716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BC18D52D-C647-DA4D-ACD8-296E74CA7F94}"/>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4" name="Rectangle 5">
            <a:extLst>
              <a:ext uri="{FF2B5EF4-FFF2-40B4-BE49-F238E27FC236}">
                <a16:creationId xmlns:a16="http://schemas.microsoft.com/office/drawing/2014/main" id="{F357ECA8-83F5-4D44-93C9-07DEDB2A8328}"/>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5" name="Rectangle 6">
            <a:extLst>
              <a:ext uri="{FF2B5EF4-FFF2-40B4-BE49-F238E27FC236}">
                <a16:creationId xmlns:a16="http://schemas.microsoft.com/office/drawing/2014/main" id="{8F2F6E50-C722-6F43-A75B-096996E643B9}"/>
              </a:ext>
            </a:extLst>
          </p:cNvPr>
          <p:cNvSpPr>
            <a:spLocks noGrp="1" noChangeArrowheads="1"/>
          </p:cNvSpPr>
          <p:nvPr>
            <p:ph type="sldNum" sz="quarter" idx="12"/>
          </p:nvPr>
        </p:nvSpPr>
        <p:spPr>
          <a:ln/>
        </p:spPr>
        <p:txBody>
          <a:bodyPr/>
          <a:lstStyle>
            <a:lvl1pPr>
              <a:defRPr/>
            </a:lvl1pPr>
          </a:lstStyle>
          <a:p>
            <a:pPr>
              <a:defRPr/>
            </a:pPr>
            <a:fld id="{497F57BD-A30C-7A47-9DB1-0BB452184727}" type="slidenum">
              <a:rPr lang="en-AU" altLang="en-US"/>
              <a:pPr>
                <a:defRPr/>
              </a:pPr>
              <a:t>‹#›</a:t>
            </a:fld>
            <a:endParaRPr lang="en-AU" altLang="en-US"/>
          </a:p>
        </p:txBody>
      </p:sp>
    </p:spTree>
    <p:extLst>
      <p:ext uri="{BB962C8B-B14F-4D97-AF65-F5344CB8AC3E}">
        <p14:creationId xmlns:p14="http://schemas.microsoft.com/office/powerpoint/2010/main" val="16878465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C69E260-2A4B-B246-95BE-908E6C656A2D}"/>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3" name="Rectangle 5">
            <a:extLst>
              <a:ext uri="{FF2B5EF4-FFF2-40B4-BE49-F238E27FC236}">
                <a16:creationId xmlns:a16="http://schemas.microsoft.com/office/drawing/2014/main" id="{8F012067-022C-374E-A9E4-67A8E704A1A7}"/>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4" name="Rectangle 6">
            <a:extLst>
              <a:ext uri="{FF2B5EF4-FFF2-40B4-BE49-F238E27FC236}">
                <a16:creationId xmlns:a16="http://schemas.microsoft.com/office/drawing/2014/main" id="{10BA21F7-6695-BD46-AFAA-43E6C90E0C70}"/>
              </a:ext>
            </a:extLst>
          </p:cNvPr>
          <p:cNvSpPr>
            <a:spLocks noGrp="1" noChangeArrowheads="1"/>
          </p:cNvSpPr>
          <p:nvPr>
            <p:ph type="sldNum" sz="quarter" idx="12"/>
          </p:nvPr>
        </p:nvSpPr>
        <p:spPr>
          <a:ln/>
        </p:spPr>
        <p:txBody>
          <a:bodyPr/>
          <a:lstStyle>
            <a:lvl1pPr>
              <a:defRPr/>
            </a:lvl1pPr>
          </a:lstStyle>
          <a:p>
            <a:pPr>
              <a:defRPr/>
            </a:pPr>
            <a:fld id="{064EA508-449B-A047-BE15-AE77F91E9E6B}" type="slidenum">
              <a:rPr lang="en-AU" altLang="en-US"/>
              <a:pPr>
                <a:defRPr/>
              </a:pPr>
              <a:t>‹#›</a:t>
            </a:fld>
            <a:endParaRPr lang="en-AU" altLang="en-US"/>
          </a:p>
        </p:txBody>
      </p:sp>
    </p:spTree>
    <p:extLst>
      <p:ext uri="{BB962C8B-B14F-4D97-AF65-F5344CB8AC3E}">
        <p14:creationId xmlns:p14="http://schemas.microsoft.com/office/powerpoint/2010/main" val="2993444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E01BCB23-8ADA-644D-9F30-2779561687B1}"/>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a:extLst>
              <a:ext uri="{FF2B5EF4-FFF2-40B4-BE49-F238E27FC236}">
                <a16:creationId xmlns:a16="http://schemas.microsoft.com/office/drawing/2014/main" id="{4F26056B-FFE6-C240-AF7E-C4BA2FE49477}"/>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a16="http://schemas.microsoft.com/office/drawing/2014/main" id="{D59E5087-FAB3-3B4E-8878-2E48541383A5}"/>
              </a:ext>
            </a:extLst>
          </p:cNvPr>
          <p:cNvSpPr>
            <a:spLocks noGrp="1" noChangeArrowheads="1"/>
          </p:cNvSpPr>
          <p:nvPr>
            <p:ph type="sldNum" sz="quarter" idx="12"/>
          </p:nvPr>
        </p:nvSpPr>
        <p:spPr>
          <a:ln/>
        </p:spPr>
        <p:txBody>
          <a:bodyPr/>
          <a:lstStyle>
            <a:lvl1pPr>
              <a:defRPr/>
            </a:lvl1pPr>
          </a:lstStyle>
          <a:p>
            <a:pPr>
              <a:defRPr/>
            </a:pPr>
            <a:fld id="{A7CE8662-E02F-6A4B-AB5D-0020EB3D6C29}" type="slidenum">
              <a:rPr lang="en-AU" altLang="en-US"/>
              <a:pPr>
                <a:defRPr/>
              </a:pPr>
              <a:t>‹#›</a:t>
            </a:fld>
            <a:endParaRPr lang="en-AU" altLang="en-US"/>
          </a:p>
        </p:txBody>
      </p:sp>
    </p:spTree>
    <p:extLst>
      <p:ext uri="{BB962C8B-B14F-4D97-AF65-F5344CB8AC3E}">
        <p14:creationId xmlns:p14="http://schemas.microsoft.com/office/powerpoint/2010/main" val="6778008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D0CF76BF-39AE-CF42-A9A7-DC44E6A427F8}"/>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a:extLst>
              <a:ext uri="{FF2B5EF4-FFF2-40B4-BE49-F238E27FC236}">
                <a16:creationId xmlns:a16="http://schemas.microsoft.com/office/drawing/2014/main" id="{9ABC5D67-776A-7641-AA0B-517C9C8D3535}"/>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a16="http://schemas.microsoft.com/office/drawing/2014/main" id="{8C1AC178-E5F8-9E4B-A05D-ED381B50E7D1}"/>
              </a:ext>
            </a:extLst>
          </p:cNvPr>
          <p:cNvSpPr>
            <a:spLocks noGrp="1" noChangeArrowheads="1"/>
          </p:cNvSpPr>
          <p:nvPr>
            <p:ph type="sldNum" sz="quarter" idx="12"/>
          </p:nvPr>
        </p:nvSpPr>
        <p:spPr>
          <a:ln/>
        </p:spPr>
        <p:txBody>
          <a:bodyPr/>
          <a:lstStyle>
            <a:lvl1pPr>
              <a:defRPr/>
            </a:lvl1pPr>
          </a:lstStyle>
          <a:p>
            <a:pPr>
              <a:defRPr/>
            </a:pPr>
            <a:fld id="{B065CBAF-044A-5B43-A3FB-45337AE59B10}" type="slidenum">
              <a:rPr lang="en-AU" altLang="en-US"/>
              <a:pPr>
                <a:defRPr/>
              </a:pPr>
              <a:t>‹#›</a:t>
            </a:fld>
            <a:endParaRPr lang="en-AU" altLang="en-US"/>
          </a:p>
        </p:txBody>
      </p:sp>
    </p:spTree>
    <p:extLst>
      <p:ext uri="{BB962C8B-B14F-4D97-AF65-F5344CB8AC3E}">
        <p14:creationId xmlns:p14="http://schemas.microsoft.com/office/powerpoint/2010/main" val="4287085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E5F83CE3-FD2D-9543-80C2-E2AEC672078D}"/>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CB232D00-832B-8741-A81F-2A73A42E019D}"/>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52706EAF-7568-C646-A164-AD81CB7DD9C4}"/>
              </a:ext>
            </a:extLst>
          </p:cNvPr>
          <p:cNvSpPr>
            <a:spLocks noGrp="1" noChangeArrowheads="1"/>
          </p:cNvSpPr>
          <p:nvPr>
            <p:ph type="sldNum" sz="quarter" idx="12"/>
          </p:nvPr>
        </p:nvSpPr>
        <p:spPr>
          <a:ln/>
        </p:spPr>
        <p:txBody>
          <a:bodyPr/>
          <a:lstStyle>
            <a:lvl1pPr>
              <a:defRPr/>
            </a:lvl1pPr>
          </a:lstStyle>
          <a:p>
            <a:pPr>
              <a:defRPr/>
            </a:pPr>
            <a:fld id="{BA0CCDAF-27FF-F542-846B-C5F1973C4305}" type="slidenum">
              <a:rPr lang="en-AU" altLang="en-US"/>
              <a:pPr>
                <a:defRPr/>
              </a:pPr>
              <a:t>‹#›</a:t>
            </a:fld>
            <a:endParaRPr lang="en-AU" altLang="en-US"/>
          </a:p>
        </p:txBody>
      </p:sp>
    </p:spTree>
    <p:extLst>
      <p:ext uri="{BB962C8B-B14F-4D97-AF65-F5344CB8AC3E}">
        <p14:creationId xmlns:p14="http://schemas.microsoft.com/office/powerpoint/2010/main" val="18654392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0D77283E-90F5-BC45-9FBD-72B582890F85}"/>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651D6BDB-8B9E-6144-82A6-5F7DDA843241}"/>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3EAE070C-0B41-AC4C-A5FD-E0E27EAD5E38}"/>
              </a:ext>
            </a:extLst>
          </p:cNvPr>
          <p:cNvSpPr>
            <a:spLocks noGrp="1" noChangeArrowheads="1"/>
          </p:cNvSpPr>
          <p:nvPr>
            <p:ph type="sldNum" sz="quarter" idx="12"/>
          </p:nvPr>
        </p:nvSpPr>
        <p:spPr>
          <a:ln/>
        </p:spPr>
        <p:txBody>
          <a:bodyPr/>
          <a:lstStyle>
            <a:lvl1pPr>
              <a:defRPr/>
            </a:lvl1pPr>
          </a:lstStyle>
          <a:p>
            <a:pPr>
              <a:defRPr/>
            </a:pPr>
            <a:fld id="{F7C3ABFF-8C17-9643-87E0-F2DF0F861B58}" type="slidenum">
              <a:rPr lang="en-AU" altLang="en-US"/>
              <a:pPr>
                <a:defRPr/>
              </a:pPr>
              <a:t>‹#›</a:t>
            </a:fld>
            <a:endParaRPr lang="en-AU" altLang="en-US"/>
          </a:p>
        </p:txBody>
      </p:sp>
    </p:spTree>
    <p:extLst>
      <p:ext uri="{BB962C8B-B14F-4D97-AF65-F5344CB8AC3E}">
        <p14:creationId xmlns:p14="http://schemas.microsoft.com/office/powerpoint/2010/main" val="11785193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a:t>Click to edit Master title style</a:t>
            </a:r>
          </a:p>
        </p:txBody>
      </p:sp>
      <p:sp>
        <p:nvSpPr>
          <p:cNvPr id="3" name="Text Placeholder 2"/>
          <p:cNvSpPr>
            <a:spLocks noGrp="1"/>
          </p:cNvSpPr>
          <p:nvPr>
            <p:ph type="body" sz="half" idx="1"/>
          </p:nvPr>
        </p:nvSpPr>
        <p:spPr>
          <a:xfrm>
            <a:off x="609600" y="1600201"/>
            <a:ext cx="53848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650AB1-7E29-124D-9655-06FAB1DB963E}"/>
              </a:ext>
            </a:extLst>
          </p:cNvPr>
          <p:cNvSpPr>
            <a:spLocks noGrp="1"/>
          </p:cNvSpPr>
          <p:nvPr>
            <p:ph type="dt" sz="half" idx="10"/>
          </p:nvPr>
        </p:nvSpPr>
        <p:spPr>
          <a:xfrm>
            <a:off x="609600" y="6381750"/>
            <a:ext cx="2844800" cy="476250"/>
          </a:xfrm>
        </p:spPr>
        <p:txBody>
          <a:bodyPr/>
          <a:lstStyle>
            <a:lvl1pPr>
              <a:defRPr/>
            </a:lvl1pPr>
          </a:lstStyle>
          <a:p>
            <a:pPr>
              <a:defRPr/>
            </a:pPr>
            <a:endParaRPr lang="en-US" altLang="en-US"/>
          </a:p>
        </p:txBody>
      </p:sp>
      <p:sp>
        <p:nvSpPr>
          <p:cNvPr id="6" name="Footer Placeholder 5">
            <a:extLst>
              <a:ext uri="{FF2B5EF4-FFF2-40B4-BE49-F238E27FC236}">
                <a16:creationId xmlns:a16="http://schemas.microsoft.com/office/drawing/2014/main" id="{AD9714DC-84BE-9141-847A-15951F53BBAF}"/>
              </a:ext>
            </a:extLst>
          </p:cNvPr>
          <p:cNvSpPr>
            <a:spLocks noGrp="1"/>
          </p:cNvSpPr>
          <p:nvPr>
            <p:ph type="ftr" sz="quarter" idx="11"/>
          </p:nvPr>
        </p:nvSpPr>
        <p:spPr/>
        <p:txBody>
          <a:bodyPr/>
          <a:lstStyle>
            <a:lvl1pPr>
              <a:defRPr/>
            </a:lvl1pPr>
          </a:lstStyle>
          <a:p>
            <a:pPr>
              <a:defRPr/>
            </a:pPr>
            <a:endParaRPr lang="en-US" altLang="en-US"/>
          </a:p>
        </p:txBody>
      </p:sp>
      <p:sp>
        <p:nvSpPr>
          <p:cNvPr id="7" name="Slide Number Placeholder 6">
            <a:extLst>
              <a:ext uri="{FF2B5EF4-FFF2-40B4-BE49-F238E27FC236}">
                <a16:creationId xmlns:a16="http://schemas.microsoft.com/office/drawing/2014/main" id="{ED0D6B6A-BC6D-F140-966E-C85EAA35F378}"/>
              </a:ext>
            </a:extLst>
          </p:cNvPr>
          <p:cNvSpPr>
            <a:spLocks noGrp="1"/>
          </p:cNvSpPr>
          <p:nvPr>
            <p:ph type="sldNum" sz="quarter" idx="12"/>
          </p:nvPr>
        </p:nvSpPr>
        <p:spPr/>
        <p:txBody>
          <a:bodyPr/>
          <a:lstStyle>
            <a:lvl1pPr>
              <a:defRPr smtClean="0"/>
            </a:lvl1pPr>
          </a:lstStyle>
          <a:p>
            <a:pPr>
              <a:defRPr/>
            </a:pPr>
            <a:fld id="{B599463E-689B-F249-9146-8383B06BF306}" type="slidenum">
              <a:rPr lang="en-AU" altLang="en-US"/>
              <a:pPr>
                <a:defRPr/>
              </a:pPr>
              <a:t>‹#›</a:t>
            </a:fld>
            <a:endParaRPr lang="en-AU" altLang="en-US"/>
          </a:p>
        </p:txBody>
      </p:sp>
    </p:spTree>
    <p:extLst>
      <p:ext uri="{BB962C8B-B14F-4D97-AF65-F5344CB8AC3E}">
        <p14:creationId xmlns:p14="http://schemas.microsoft.com/office/powerpoint/2010/main" val="2781470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2AC124C-2F64-4C66-5D47-7FB83AED613E}"/>
              </a:ext>
            </a:extLst>
          </p:cNvPr>
          <p:cNvSpPr>
            <a:spLocks noGrp="1"/>
          </p:cNvSpPr>
          <p:nvPr>
            <p:ph type="sldNum" sz="quarter" idx="12"/>
          </p:nvPr>
        </p:nvSpPr>
        <p:spPr>
          <a:xfrm>
            <a:off x="9448800" y="6499088"/>
            <a:ext cx="2743200" cy="365125"/>
          </a:xfrm>
        </p:spPr>
        <p:txBody>
          <a:bodyPr/>
          <a:lstStyle>
            <a:lvl1pPr>
              <a:defRPr>
                <a:solidFill>
                  <a:schemeClr val="bg1"/>
                </a:solidFill>
                <a:latin typeface="Times New Roman" panose="02020603050405020304" pitchFamily="18" charset="0"/>
                <a:cs typeface="Times New Roman" panose="02020603050405020304" pitchFamily="18" charset="0"/>
              </a:defRPr>
            </a:lvl1pPr>
          </a:lstStyle>
          <a:p>
            <a:fld id="{DEEE902D-3665-514E-995A-5AFABF0C28ED}" type="slidenum">
              <a:rPr lang="en-PK" smtClean="0"/>
              <a:pPr/>
              <a:t>‹#›</a:t>
            </a:fld>
            <a:endParaRPr lang="en-PK" dirty="0"/>
          </a:p>
        </p:txBody>
      </p:sp>
      <p:sp>
        <p:nvSpPr>
          <p:cNvPr id="16" name="Rectangle 15">
            <a:extLst>
              <a:ext uri="{FF2B5EF4-FFF2-40B4-BE49-F238E27FC236}">
                <a16:creationId xmlns:a16="http://schemas.microsoft.com/office/drawing/2014/main" id="{309DA5E9-FCE5-883B-41BD-4CA5F744F88E}"/>
              </a:ext>
            </a:extLst>
          </p:cNvPr>
          <p:cNvSpPr/>
          <p:nvPr userDrawn="1"/>
        </p:nvSpPr>
        <p:spPr>
          <a:xfrm>
            <a:off x="6096000" y="6511159"/>
            <a:ext cx="6096000" cy="34684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5" name="Rectangle 14">
            <a:extLst>
              <a:ext uri="{FF2B5EF4-FFF2-40B4-BE49-F238E27FC236}">
                <a16:creationId xmlns:a16="http://schemas.microsoft.com/office/drawing/2014/main" id="{9ECCF4BF-E18E-97F3-49EA-4C413A32CA4A}"/>
              </a:ext>
            </a:extLst>
          </p:cNvPr>
          <p:cNvSpPr/>
          <p:nvPr userDrawn="1"/>
        </p:nvSpPr>
        <p:spPr>
          <a:xfrm>
            <a:off x="0" y="6511159"/>
            <a:ext cx="6096000" cy="346841"/>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K" dirty="0"/>
          </a:p>
        </p:txBody>
      </p:sp>
      <p:sp>
        <p:nvSpPr>
          <p:cNvPr id="2" name="Rectangle 1">
            <a:extLst>
              <a:ext uri="{FF2B5EF4-FFF2-40B4-BE49-F238E27FC236}">
                <a16:creationId xmlns:a16="http://schemas.microsoft.com/office/drawing/2014/main" id="{EC2C7159-482B-4D1D-6462-D9397197C999}"/>
              </a:ext>
            </a:extLst>
          </p:cNvPr>
          <p:cNvSpPr/>
          <p:nvPr userDrawn="1"/>
        </p:nvSpPr>
        <p:spPr>
          <a:xfrm>
            <a:off x="0" y="1"/>
            <a:ext cx="12192000" cy="744582"/>
          </a:xfrm>
          <a:prstGeom prst="rect">
            <a:avLst/>
          </a:prstGeom>
          <a:solidFill>
            <a:srgbClr val="002060"/>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sz="3600" dirty="0">
              <a:solidFill>
                <a:schemeClr val="bg1"/>
              </a:solidFill>
              <a:latin typeface="Georgia Pro" panose="02040502050405020303" pitchFamily="18" charset="0"/>
            </a:endParaRPr>
          </a:p>
        </p:txBody>
      </p:sp>
      <p:pic>
        <p:nvPicPr>
          <p:cNvPr id="5" name="Picture 4">
            <a:extLst>
              <a:ext uri="{FF2B5EF4-FFF2-40B4-BE49-F238E27FC236}">
                <a16:creationId xmlns:a16="http://schemas.microsoft.com/office/drawing/2014/main" id="{BD78B09D-66B6-56A8-F98B-30E614334B1A}"/>
              </a:ext>
            </a:extLst>
          </p:cNvPr>
          <p:cNvPicPr>
            <a:picLocks noChangeAspect="1"/>
          </p:cNvPicPr>
          <p:nvPr userDrawn="1"/>
        </p:nvPicPr>
        <p:blipFill>
          <a:blip r:embed="rId2"/>
          <a:stretch>
            <a:fillRect/>
          </a:stretch>
        </p:blipFill>
        <p:spPr>
          <a:xfrm>
            <a:off x="11355977" y="1"/>
            <a:ext cx="744582" cy="744582"/>
          </a:xfrm>
          <a:prstGeom prst="rect">
            <a:avLst/>
          </a:prstGeom>
        </p:spPr>
      </p:pic>
      <p:sp>
        <p:nvSpPr>
          <p:cNvPr id="3" name="TextBox 2">
            <a:extLst>
              <a:ext uri="{FF2B5EF4-FFF2-40B4-BE49-F238E27FC236}">
                <a16:creationId xmlns:a16="http://schemas.microsoft.com/office/drawing/2014/main" id="{F457D7F5-E86B-27BD-2920-7A661E3B1619}"/>
              </a:ext>
            </a:extLst>
          </p:cNvPr>
          <p:cNvSpPr txBox="1"/>
          <p:nvPr userDrawn="1"/>
        </p:nvSpPr>
        <p:spPr>
          <a:xfrm>
            <a:off x="-31665" y="6510626"/>
            <a:ext cx="918841" cy="338554"/>
          </a:xfrm>
          <a:prstGeom prst="rect">
            <a:avLst/>
          </a:prstGeom>
          <a:noFill/>
        </p:spPr>
        <p:txBody>
          <a:bodyPr wrap="none" rtlCol="0">
            <a:spAutoFit/>
          </a:bodyPr>
          <a:lstStyle/>
          <a:p>
            <a:r>
              <a:rPr lang="en-PK" sz="1600" dirty="0">
                <a:solidFill>
                  <a:schemeClr val="bg1"/>
                </a:solidFill>
                <a:latin typeface="Times New Roman" panose="02020603050405020304" pitchFamily="18" charset="0"/>
                <a:cs typeface="Times New Roman" panose="02020603050405020304" pitchFamily="18" charset="0"/>
              </a:rPr>
              <a:t>CSE 425</a:t>
            </a:r>
          </a:p>
        </p:txBody>
      </p:sp>
      <p:sp>
        <p:nvSpPr>
          <p:cNvPr id="4" name="TextBox 3">
            <a:extLst>
              <a:ext uri="{FF2B5EF4-FFF2-40B4-BE49-F238E27FC236}">
                <a16:creationId xmlns:a16="http://schemas.microsoft.com/office/drawing/2014/main" id="{71430945-3746-A3EF-5D9A-F9DB4FC84076}"/>
              </a:ext>
            </a:extLst>
          </p:cNvPr>
          <p:cNvSpPr txBox="1"/>
          <p:nvPr userDrawn="1"/>
        </p:nvSpPr>
        <p:spPr>
          <a:xfrm>
            <a:off x="5012983" y="6502842"/>
            <a:ext cx="966931" cy="338554"/>
          </a:xfrm>
          <a:prstGeom prst="rect">
            <a:avLst/>
          </a:prstGeom>
          <a:noFill/>
        </p:spPr>
        <p:txBody>
          <a:bodyPr wrap="none" rtlCol="0">
            <a:spAutoFit/>
          </a:bodyPr>
          <a:lstStyle/>
          <a:p>
            <a:r>
              <a:rPr lang="en-PK" sz="1600" dirty="0">
                <a:solidFill>
                  <a:schemeClr val="bg1"/>
                </a:solidFill>
                <a:latin typeface="Times New Roman" panose="02020603050405020304" pitchFamily="18" charset="0"/>
                <a:cs typeface="Times New Roman" panose="02020603050405020304" pitchFamily="18" charset="0"/>
              </a:rPr>
              <a:t>Lecture 6</a:t>
            </a:r>
          </a:p>
        </p:txBody>
      </p:sp>
      <p:sp>
        <p:nvSpPr>
          <p:cNvPr id="7" name="TextBox 6">
            <a:extLst>
              <a:ext uri="{FF2B5EF4-FFF2-40B4-BE49-F238E27FC236}">
                <a16:creationId xmlns:a16="http://schemas.microsoft.com/office/drawing/2014/main" id="{C151DC87-3B2D-8041-3C10-68C3E1CA1DF1}"/>
              </a:ext>
            </a:extLst>
          </p:cNvPr>
          <p:cNvSpPr txBox="1"/>
          <p:nvPr userDrawn="1"/>
        </p:nvSpPr>
        <p:spPr>
          <a:xfrm>
            <a:off x="6096000" y="6488668"/>
            <a:ext cx="4499950" cy="338554"/>
          </a:xfrm>
          <a:prstGeom prst="rect">
            <a:avLst/>
          </a:prstGeom>
          <a:noFill/>
        </p:spPr>
        <p:txBody>
          <a:bodyPr wrap="none" rtlCol="0">
            <a:spAutoFit/>
          </a:bodyPr>
          <a:lstStyle/>
          <a:p>
            <a:r>
              <a:rPr lang="en-GB" sz="1600" dirty="0">
                <a:solidFill>
                  <a:schemeClr val="bg1"/>
                </a:solidFill>
                <a:latin typeface="Times New Roman" panose="02020603050405020304" pitchFamily="18" charset="0"/>
                <a:cs typeface="Times New Roman" panose="02020603050405020304" pitchFamily="18" charset="0"/>
              </a:rPr>
              <a:t>Modern Ciphers &amp; Data Encryption Standard (DES)</a:t>
            </a:r>
            <a:endParaRPr lang="en-PK" sz="1600" dirty="0">
              <a:solidFill>
                <a:schemeClr val="bg1"/>
              </a:solidFill>
              <a:latin typeface="Times New Roman" panose="02020603050405020304" pitchFamily="18" charset="0"/>
              <a:cs typeface="Times New Roman" panose="02020603050405020304" pitchFamily="18" charset="0"/>
            </a:endParaRPr>
          </a:p>
        </p:txBody>
      </p:sp>
      <p:sp>
        <p:nvSpPr>
          <p:cNvPr id="8" name="Title 7">
            <a:extLst>
              <a:ext uri="{FF2B5EF4-FFF2-40B4-BE49-F238E27FC236}">
                <a16:creationId xmlns:a16="http://schemas.microsoft.com/office/drawing/2014/main" id="{EDDEB3AB-250F-A150-EC16-C0961532D75F}"/>
              </a:ext>
            </a:extLst>
          </p:cNvPr>
          <p:cNvSpPr>
            <a:spLocks noGrp="1"/>
          </p:cNvSpPr>
          <p:nvPr>
            <p:ph type="title"/>
          </p:nvPr>
        </p:nvSpPr>
        <p:spPr>
          <a:xfrm>
            <a:off x="0" y="8820"/>
            <a:ext cx="10515600" cy="744582"/>
          </a:xfrm>
        </p:spPr>
        <p:txBody>
          <a:bodyPr>
            <a:normAutofit/>
          </a:bodyPr>
          <a:lstStyle>
            <a:lvl1pPr>
              <a:defRPr sz="4000" b="1">
                <a:solidFill>
                  <a:schemeClr val="bg1"/>
                </a:solidFill>
                <a:latin typeface="Times New Roman" panose="02020603050405020304" pitchFamily="18" charset="0"/>
                <a:cs typeface="Times New Roman" panose="02020603050405020304" pitchFamily="18" charset="0"/>
              </a:defRPr>
            </a:lvl1pPr>
          </a:lstStyle>
          <a:p>
            <a:r>
              <a:rPr lang="en-GB" dirty="0"/>
              <a:t>Click to edit Master title style</a:t>
            </a:r>
            <a:endParaRPr lang="en-PK" dirty="0"/>
          </a:p>
        </p:txBody>
      </p:sp>
      <p:sp>
        <p:nvSpPr>
          <p:cNvPr id="10" name="Text Placeholder 9">
            <a:extLst>
              <a:ext uri="{FF2B5EF4-FFF2-40B4-BE49-F238E27FC236}">
                <a16:creationId xmlns:a16="http://schemas.microsoft.com/office/drawing/2014/main" id="{4B9435D0-0FBF-98B1-8276-0BF8CB6417AC}"/>
              </a:ext>
            </a:extLst>
          </p:cNvPr>
          <p:cNvSpPr>
            <a:spLocks noGrp="1"/>
          </p:cNvSpPr>
          <p:nvPr>
            <p:ph type="body" sz="quarter" idx="13"/>
          </p:nvPr>
        </p:nvSpPr>
        <p:spPr>
          <a:xfrm>
            <a:off x="112962" y="907124"/>
            <a:ext cx="7839435" cy="4211768"/>
          </a:xfrm>
        </p:spPr>
        <p:txBody>
          <a:bodyPr/>
          <a:lstStyle>
            <a:lvl1pPr marL="228600" indent="-228600">
              <a:buFont typeface="Wingdings" pitchFamily="2" charset="2"/>
              <a:buChar cha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marL="1143000" indent="-228600">
              <a:buFont typeface="Courier New" panose="02070309020205020404" pitchFamily="49" charset="0"/>
              <a:buChar char="o"/>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PK" dirty="0"/>
          </a:p>
        </p:txBody>
      </p:sp>
    </p:spTree>
    <p:extLst>
      <p:ext uri="{BB962C8B-B14F-4D97-AF65-F5344CB8AC3E}">
        <p14:creationId xmlns:p14="http://schemas.microsoft.com/office/powerpoint/2010/main" val="41072082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6A14D-B9D0-844C-2662-3B31238C659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PK"/>
          </a:p>
        </p:txBody>
      </p:sp>
      <p:sp>
        <p:nvSpPr>
          <p:cNvPr id="3" name="Subtitle 2">
            <a:extLst>
              <a:ext uri="{FF2B5EF4-FFF2-40B4-BE49-F238E27FC236}">
                <a16:creationId xmlns:a16="http://schemas.microsoft.com/office/drawing/2014/main" id="{830D662F-23E3-ED09-2B66-592E79087F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PK"/>
          </a:p>
        </p:txBody>
      </p:sp>
      <p:sp>
        <p:nvSpPr>
          <p:cNvPr id="4" name="Date Placeholder 3">
            <a:extLst>
              <a:ext uri="{FF2B5EF4-FFF2-40B4-BE49-F238E27FC236}">
                <a16:creationId xmlns:a16="http://schemas.microsoft.com/office/drawing/2014/main" id="{19302B45-330F-C2F6-D19C-670C895310B0}"/>
              </a:ext>
            </a:extLst>
          </p:cNvPr>
          <p:cNvSpPr>
            <a:spLocks noGrp="1"/>
          </p:cNvSpPr>
          <p:nvPr>
            <p:ph type="dt" sz="half" idx="10"/>
          </p:nvPr>
        </p:nvSpPr>
        <p:spPr/>
        <p:txBody>
          <a:bodyPr/>
          <a:lstStyle/>
          <a:p>
            <a:endParaRPr lang="en-PK"/>
          </a:p>
        </p:txBody>
      </p:sp>
      <p:sp>
        <p:nvSpPr>
          <p:cNvPr id="5" name="Footer Placeholder 4">
            <a:extLst>
              <a:ext uri="{FF2B5EF4-FFF2-40B4-BE49-F238E27FC236}">
                <a16:creationId xmlns:a16="http://schemas.microsoft.com/office/drawing/2014/main" id="{7E9EA3B1-CCC1-1901-6326-D1325582E0E4}"/>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22AC124C-2F64-4C66-5D47-7FB83AED613E}"/>
              </a:ext>
            </a:extLst>
          </p:cNvPr>
          <p:cNvSpPr>
            <a:spLocks noGrp="1"/>
          </p:cNvSpPr>
          <p:nvPr>
            <p:ph type="sldNum" sz="quarter" idx="12"/>
          </p:nvPr>
        </p:nvSpPr>
        <p:spPr/>
        <p:txBody>
          <a:bodyPr/>
          <a:lstStyle/>
          <a:p>
            <a:fld id="{DEEE902D-3665-514E-995A-5AFABF0C28ED}" type="slidenum">
              <a:rPr lang="en-PK" smtClean="0"/>
              <a:t>‹#›</a:t>
            </a:fld>
            <a:endParaRPr lang="en-PK"/>
          </a:p>
        </p:txBody>
      </p:sp>
    </p:spTree>
    <p:extLst>
      <p:ext uri="{BB962C8B-B14F-4D97-AF65-F5344CB8AC3E}">
        <p14:creationId xmlns:p14="http://schemas.microsoft.com/office/powerpoint/2010/main" val="108229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AU"/>
          </a:p>
        </p:txBody>
      </p:sp>
      <p:sp>
        <p:nvSpPr>
          <p:cNvPr id="5" name="Rectangle 5"/>
          <p:cNvSpPr>
            <a:spLocks noGrp="1" noChangeArrowheads="1"/>
          </p:cNvSpPr>
          <p:nvPr>
            <p:ph type="ftr" sz="quarter" idx="11"/>
          </p:nvPr>
        </p:nvSpPr>
        <p:spPr>
          <a:ln/>
        </p:spPr>
        <p:txBody>
          <a:bodyPr/>
          <a:lstStyle>
            <a:lvl1pPr>
              <a:defRPr/>
            </a:lvl1pPr>
          </a:lstStyle>
          <a:p>
            <a:pPr>
              <a:defRPr/>
            </a:pPr>
            <a:endParaRPr lang="en-AU"/>
          </a:p>
        </p:txBody>
      </p:sp>
      <p:sp>
        <p:nvSpPr>
          <p:cNvPr id="6" name="Rectangle 6"/>
          <p:cNvSpPr>
            <a:spLocks noGrp="1" noChangeArrowheads="1"/>
          </p:cNvSpPr>
          <p:nvPr>
            <p:ph type="sldNum" sz="quarter" idx="12"/>
          </p:nvPr>
        </p:nvSpPr>
        <p:spPr>
          <a:ln/>
        </p:spPr>
        <p:txBody>
          <a:bodyPr/>
          <a:lstStyle>
            <a:lvl1pPr>
              <a:defRPr/>
            </a:lvl1pPr>
          </a:lstStyle>
          <a:p>
            <a:pPr>
              <a:defRPr/>
            </a:pPr>
            <a:fld id="{A1A3335C-AE8A-B647-AF1A-28329F4C6ABD}" type="slidenum">
              <a:rPr lang="en-AU" altLang="en-US"/>
              <a:pPr>
                <a:defRPr/>
              </a:pPr>
              <a:t>‹#›</a:t>
            </a:fld>
            <a:endParaRPr lang="en-AU" altLang="en-US"/>
          </a:p>
        </p:txBody>
      </p:sp>
    </p:spTree>
    <p:extLst>
      <p:ext uri="{BB962C8B-B14F-4D97-AF65-F5344CB8AC3E}">
        <p14:creationId xmlns:p14="http://schemas.microsoft.com/office/powerpoint/2010/main" val="1879497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a:t>Click to edit Master title style</a:t>
            </a:r>
          </a:p>
        </p:txBody>
      </p:sp>
      <p:sp>
        <p:nvSpPr>
          <p:cNvPr id="3" name="Text Placeholder 2"/>
          <p:cNvSpPr>
            <a:spLocks noGrp="1"/>
          </p:cNvSpPr>
          <p:nvPr>
            <p:ph type="body" sz="half" idx="1"/>
          </p:nvPr>
        </p:nvSpPr>
        <p:spPr>
          <a:xfrm>
            <a:off x="609600" y="1600201"/>
            <a:ext cx="53848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650AB1-7E29-124D-9655-06FAB1DB963E}"/>
              </a:ext>
            </a:extLst>
          </p:cNvPr>
          <p:cNvSpPr>
            <a:spLocks noGrp="1"/>
          </p:cNvSpPr>
          <p:nvPr>
            <p:ph type="dt" sz="half" idx="10"/>
          </p:nvPr>
        </p:nvSpPr>
        <p:spPr>
          <a:xfrm>
            <a:off x="609600" y="6381750"/>
            <a:ext cx="2844800" cy="476250"/>
          </a:xfrm>
        </p:spPr>
        <p:txBody>
          <a:bodyPr/>
          <a:lstStyle>
            <a:lvl1pPr>
              <a:defRPr/>
            </a:lvl1pPr>
          </a:lstStyle>
          <a:p>
            <a:pPr>
              <a:defRPr/>
            </a:pPr>
            <a:endParaRPr lang="en-US" altLang="en-US"/>
          </a:p>
        </p:txBody>
      </p:sp>
      <p:sp>
        <p:nvSpPr>
          <p:cNvPr id="6" name="Footer Placeholder 5">
            <a:extLst>
              <a:ext uri="{FF2B5EF4-FFF2-40B4-BE49-F238E27FC236}">
                <a16:creationId xmlns:a16="http://schemas.microsoft.com/office/drawing/2014/main" id="{AD9714DC-84BE-9141-847A-15951F53BBAF}"/>
              </a:ext>
            </a:extLst>
          </p:cNvPr>
          <p:cNvSpPr>
            <a:spLocks noGrp="1"/>
          </p:cNvSpPr>
          <p:nvPr>
            <p:ph type="ftr" sz="quarter" idx="11"/>
          </p:nvPr>
        </p:nvSpPr>
        <p:spPr/>
        <p:txBody>
          <a:bodyPr/>
          <a:lstStyle>
            <a:lvl1pPr>
              <a:defRPr/>
            </a:lvl1pPr>
          </a:lstStyle>
          <a:p>
            <a:pPr>
              <a:defRPr/>
            </a:pPr>
            <a:endParaRPr lang="en-US" altLang="en-US"/>
          </a:p>
        </p:txBody>
      </p:sp>
      <p:sp>
        <p:nvSpPr>
          <p:cNvPr id="7" name="Slide Number Placeholder 6">
            <a:extLst>
              <a:ext uri="{FF2B5EF4-FFF2-40B4-BE49-F238E27FC236}">
                <a16:creationId xmlns:a16="http://schemas.microsoft.com/office/drawing/2014/main" id="{ED0D6B6A-BC6D-F140-966E-C85EAA35F378}"/>
              </a:ext>
            </a:extLst>
          </p:cNvPr>
          <p:cNvSpPr>
            <a:spLocks noGrp="1"/>
          </p:cNvSpPr>
          <p:nvPr>
            <p:ph type="sldNum" sz="quarter" idx="12"/>
          </p:nvPr>
        </p:nvSpPr>
        <p:spPr/>
        <p:txBody>
          <a:bodyPr/>
          <a:lstStyle>
            <a:lvl1pPr>
              <a:defRPr smtClean="0"/>
            </a:lvl1pPr>
          </a:lstStyle>
          <a:p>
            <a:pPr>
              <a:defRPr/>
            </a:pPr>
            <a:fld id="{B599463E-689B-F249-9146-8383B06BF306}" type="slidenum">
              <a:rPr lang="en-AU" altLang="en-US"/>
              <a:pPr>
                <a:defRPr/>
              </a:pPr>
              <a:t>‹#›</a:t>
            </a:fld>
            <a:endParaRPr lang="en-AU" altLang="en-US"/>
          </a:p>
        </p:txBody>
      </p:sp>
    </p:spTree>
    <p:extLst>
      <p:ext uri="{BB962C8B-B14F-4D97-AF65-F5344CB8AC3E}">
        <p14:creationId xmlns:p14="http://schemas.microsoft.com/office/powerpoint/2010/main" val="124946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2C1400E4-09B2-E241-9430-F3D37CB828C5}"/>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73C3A2DC-5A1F-7C4C-A8BB-E84969C09A3E}"/>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A9FF2255-9703-364A-BBF4-C4390102668C}"/>
              </a:ext>
            </a:extLst>
          </p:cNvPr>
          <p:cNvSpPr>
            <a:spLocks noGrp="1" noChangeArrowheads="1"/>
          </p:cNvSpPr>
          <p:nvPr>
            <p:ph type="sldNum" sz="quarter" idx="12"/>
          </p:nvPr>
        </p:nvSpPr>
        <p:spPr>
          <a:ln/>
        </p:spPr>
        <p:txBody>
          <a:bodyPr/>
          <a:lstStyle>
            <a:lvl1pPr>
              <a:defRPr/>
            </a:lvl1pPr>
          </a:lstStyle>
          <a:p>
            <a:pPr>
              <a:defRPr/>
            </a:pPr>
            <a:fld id="{F98B70F9-1604-3644-A1D1-3D9AF7296E98}" type="slidenum">
              <a:rPr lang="en-AU" altLang="en-US"/>
              <a:pPr>
                <a:defRPr/>
              </a:pPr>
              <a:t>‹#›</a:t>
            </a:fld>
            <a:endParaRPr lang="en-AU" altLang="en-US"/>
          </a:p>
        </p:txBody>
      </p:sp>
    </p:spTree>
    <p:extLst>
      <p:ext uri="{BB962C8B-B14F-4D97-AF65-F5344CB8AC3E}">
        <p14:creationId xmlns:p14="http://schemas.microsoft.com/office/powerpoint/2010/main" val="24610417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6D6A85F4-A0DF-5B41-894F-433A84F9B969}"/>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8FD6C89D-5606-B84A-9818-FFB67BCDB700}"/>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FE91E0FB-6704-D34D-99E9-9FAD7259E953}"/>
              </a:ext>
            </a:extLst>
          </p:cNvPr>
          <p:cNvSpPr>
            <a:spLocks noGrp="1" noChangeArrowheads="1"/>
          </p:cNvSpPr>
          <p:nvPr>
            <p:ph type="sldNum" sz="quarter" idx="12"/>
          </p:nvPr>
        </p:nvSpPr>
        <p:spPr>
          <a:ln/>
        </p:spPr>
        <p:txBody>
          <a:bodyPr/>
          <a:lstStyle>
            <a:lvl1pPr>
              <a:defRPr/>
            </a:lvl1pPr>
          </a:lstStyle>
          <a:p>
            <a:pPr>
              <a:defRPr/>
            </a:pPr>
            <a:fld id="{B7E13818-2116-5640-A7BE-926AE73BA0E1}" type="slidenum">
              <a:rPr lang="en-AU" altLang="en-US"/>
              <a:pPr>
                <a:defRPr/>
              </a:pPr>
              <a:t>‹#›</a:t>
            </a:fld>
            <a:endParaRPr lang="en-AU" altLang="en-US"/>
          </a:p>
        </p:txBody>
      </p:sp>
    </p:spTree>
    <p:extLst>
      <p:ext uri="{BB962C8B-B14F-4D97-AF65-F5344CB8AC3E}">
        <p14:creationId xmlns:p14="http://schemas.microsoft.com/office/powerpoint/2010/main" val="29827149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9FD9C5EB-2BDA-8C47-AE3F-FC23A97E8AA9}"/>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C75E0ACD-34EA-4E4E-B3B5-8B1F51C83935}"/>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09E8D664-4E0F-6949-81D9-246827D57B3E}"/>
              </a:ext>
            </a:extLst>
          </p:cNvPr>
          <p:cNvSpPr>
            <a:spLocks noGrp="1" noChangeArrowheads="1"/>
          </p:cNvSpPr>
          <p:nvPr>
            <p:ph type="sldNum" sz="quarter" idx="12"/>
          </p:nvPr>
        </p:nvSpPr>
        <p:spPr>
          <a:ln/>
        </p:spPr>
        <p:txBody>
          <a:bodyPr/>
          <a:lstStyle>
            <a:lvl1pPr>
              <a:defRPr/>
            </a:lvl1pPr>
          </a:lstStyle>
          <a:p>
            <a:pPr>
              <a:defRPr/>
            </a:pPr>
            <a:fld id="{4D300E04-3862-E44D-AEC4-A2989C771412}" type="slidenum">
              <a:rPr lang="en-AU" altLang="en-US"/>
              <a:pPr>
                <a:defRPr/>
              </a:pPr>
              <a:t>‹#›</a:t>
            </a:fld>
            <a:endParaRPr lang="en-AU" altLang="en-US"/>
          </a:p>
        </p:txBody>
      </p:sp>
    </p:spTree>
    <p:extLst>
      <p:ext uri="{BB962C8B-B14F-4D97-AF65-F5344CB8AC3E}">
        <p14:creationId xmlns:p14="http://schemas.microsoft.com/office/powerpoint/2010/main" val="3609466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447C6B1D-8B71-494A-B4F9-E6DB062C5646}"/>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a:extLst>
              <a:ext uri="{FF2B5EF4-FFF2-40B4-BE49-F238E27FC236}">
                <a16:creationId xmlns:a16="http://schemas.microsoft.com/office/drawing/2014/main" id="{2DD36FB3-F6ED-4745-9C84-8873520BEA62}"/>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a16="http://schemas.microsoft.com/office/drawing/2014/main" id="{D3CDC393-D8C9-8742-9FFF-C7627CC1F4CE}"/>
              </a:ext>
            </a:extLst>
          </p:cNvPr>
          <p:cNvSpPr>
            <a:spLocks noGrp="1" noChangeArrowheads="1"/>
          </p:cNvSpPr>
          <p:nvPr>
            <p:ph type="sldNum" sz="quarter" idx="12"/>
          </p:nvPr>
        </p:nvSpPr>
        <p:spPr>
          <a:ln/>
        </p:spPr>
        <p:txBody>
          <a:bodyPr/>
          <a:lstStyle>
            <a:lvl1pPr>
              <a:defRPr/>
            </a:lvl1pPr>
          </a:lstStyle>
          <a:p>
            <a:pPr>
              <a:defRPr/>
            </a:pPr>
            <a:fld id="{E67FB646-F0E9-304F-B9D0-F8A9CDE8BE81}" type="slidenum">
              <a:rPr lang="en-AU" altLang="en-US"/>
              <a:pPr>
                <a:defRPr/>
              </a:pPr>
              <a:t>‹#›</a:t>
            </a:fld>
            <a:endParaRPr lang="en-AU" altLang="en-US"/>
          </a:p>
        </p:txBody>
      </p:sp>
    </p:spTree>
    <p:extLst>
      <p:ext uri="{BB962C8B-B14F-4D97-AF65-F5344CB8AC3E}">
        <p14:creationId xmlns:p14="http://schemas.microsoft.com/office/powerpoint/2010/main" val="303463006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theme" Target="../theme/theme2.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BC64D9-F3B6-05B1-DA46-60F0752392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PK"/>
          </a:p>
        </p:txBody>
      </p:sp>
      <p:sp>
        <p:nvSpPr>
          <p:cNvPr id="3" name="Text Placeholder 2">
            <a:extLst>
              <a:ext uri="{FF2B5EF4-FFF2-40B4-BE49-F238E27FC236}">
                <a16:creationId xmlns:a16="http://schemas.microsoft.com/office/drawing/2014/main" id="{5F86946F-3761-B8EF-93A4-54FA84D8BF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K"/>
          </a:p>
        </p:txBody>
      </p:sp>
      <p:sp>
        <p:nvSpPr>
          <p:cNvPr id="4" name="Date Placeholder 3">
            <a:extLst>
              <a:ext uri="{FF2B5EF4-FFF2-40B4-BE49-F238E27FC236}">
                <a16:creationId xmlns:a16="http://schemas.microsoft.com/office/drawing/2014/main" id="{341D8FC0-7A3B-C977-B9C0-3811CE1D36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PK"/>
          </a:p>
        </p:txBody>
      </p:sp>
      <p:sp>
        <p:nvSpPr>
          <p:cNvPr id="5" name="Footer Placeholder 4">
            <a:extLst>
              <a:ext uri="{FF2B5EF4-FFF2-40B4-BE49-F238E27FC236}">
                <a16:creationId xmlns:a16="http://schemas.microsoft.com/office/drawing/2014/main" id="{58642E27-D2E3-4D6B-EF7E-96667409FA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K"/>
          </a:p>
        </p:txBody>
      </p:sp>
      <p:sp>
        <p:nvSpPr>
          <p:cNvPr id="6" name="Slide Number Placeholder 5">
            <a:extLst>
              <a:ext uri="{FF2B5EF4-FFF2-40B4-BE49-F238E27FC236}">
                <a16:creationId xmlns:a16="http://schemas.microsoft.com/office/drawing/2014/main" id="{9EC70908-192D-BFB0-741D-7C30C0DDE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EE902D-3665-514E-995A-5AFABF0C28ED}" type="slidenum">
              <a:rPr lang="en-PK" smtClean="0"/>
              <a:t>‹#›</a:t>
            </a:fld>
            <a:endParaRPr lang="en-PK"/>
          </a:p>
        </p:txBody>
      </p:sp>
    </p:spTree>
    <p:extLst>
      <p:ext uri="{BB962C8B-B14F-4D97-AF65-F5344CB8AC3E}">
        <p14:creationId xmlns:p14="http://schemas.microsoft.com/office/powerpoint/2010/main" val="3383869291"/>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0" r:id="rId3"/>
    <p:sldLayoutId id="2147483663" r:id="rId4"/>
    <p:sldLayoutId id="2147483677"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91821329-60FA-BC4E-94D1-4C4446E42AD1}"/>
              </a:ext>
            </a:extLst>
          </p:cNvPr>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AU" altLang="en-US"/>
              <a:t>Click to edit Master title style</a:t>
            </a:r>
          </a:p>
        </p:txBody>
      </p:sp>
      <p:sp>
        <p:nvSpPr>
          <p:cNvPr id="1027" name="Rectangle 3">
            <a:extLst>
              <a:ext uri="{FF2B5EF4-FFF2-40B4-BE49-F238E27FC236}">
                <a16:creationId xmlns:a16="http://schemas.microsoft.com/office/drawing/2014/main" id="{2972D4DA-57C4-184D-BA79-AF434969AEC6}"/>
              </a:ext>
            </a:extLst>
          </p:cNvPr>
          <p:cNvSpPr>
            <a:spLocks noGrp="1" noChangeArrowheads="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AU" altLang="en-US"/>
              <a:t>Click to edit Master text styles</a:t>
            </a:r>
          </a:p>
          <a:p>
            <a:pPr lvl="1"/>
            <a:r>
              <a:rPr lang="en-AU" altLang="en-US"/>
              <a:t>Second level</a:t>
            </a:r>
          </a:p>
          <a:p>
            <a:pPr lvl="2"/>
            <a:r>
              <a:rPr lang="en-AU" altLang="en-US"/>
              <a:t>Third level</a:t>
            </a:r>
          </a:p>
          <a:p>
            <a:pPr lvl="3"/>
            <a:r>
              <a:rPr lang="en-AU" altLang="en-US"/>
              <a:t>Fourth level</a:t>
            </a:r>
          </a:p>
          <a:p>
            <a:pPr lvl="4"/>
            <a:r>
              <a:rPr lang="en-AU" altLang="en-US"/>
              <a:t>Fifth level</a:t>
            </a:r>
          </a:p>
        </p:txBody>
      </p:sp>
      <p:sp>
        <p:nvSpPr>
          <p:cNvPr id="1028" name="Rectangle 4">
            <a:extLst>
              <a:ext uri="{FF2B5EF4-FFF2-40B4-BE49-F238E27FC236}">
                <a16:creationId xmlns:a16="http://schemas.microsoft.com/office/drawing/2014/main" id="{3B61E87B-7E63-C446-8787-0379540102B6}"/>
              </a:ext>
            </a:extLst>
          </p:cNvPr>
          <p:cNvSpPr>
            <a:spLocks noGrp="1" noChangeArrowheads="1"/>
          </p:cNvSpPr>
          <p:nvPr>
            <p:ph type="dt" sz="half" idx="2"/>
          </p:nvPr>
        </p:nvSpPr>
        <p:spPr bwMode="auto">
          <a:xfrm>
            <a:off x="609600" y="6245225"/>
            <a:ext cx="28448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400"/>
            </a:lvl1pPr>
          </a:lstStyle>
          <a:p>
            <a:pPr>
              <a:defRPr/>
            </a:pPr>
            <a:endParaRPr lang="en-US" altLang="en-US"/>
          </a:p>
        </p:txBody>
      </p:sp>
      <p:sp>
        <p:nvSpPr>
          <p:cNvPr id="1029" name="Rectangle 5">
            <a:extLst>
              <a:ext uri="{FF2B5EF4-FFF2-40B4-BE49-F238E27FC236}">
                <a16:creationId xmlns:a16="http://schemas.microsoft.com/office/drawing/2014/main" id="{2232362D-0AD7-BB49-B507-5827B646F886}"/>
              </a:ext>
            </a:extLst>
          </p:cNvPr>
          <p:cNvSpPr>
            <a:spLocks noGrp="1" noChangeArrowheads="1"/>
          </p:cNvSpPr>
          <p:nvPr>
            <p:ph type="ftr" sz="quarter" idx="3"/>
          </p:nvPr>
        </p:nvSpPr>
        <p:spPr bwMode="auto">
          <a:xfrm>
            <a:off x="4165600" y="6245225"/>
            <a:ext cx="38608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400"/>
            </a:lvl1pPr>
          </a:lstStyle>
          <a:p>
            <a:pPr>
              <a:defRPr/>
            </a:pPr>
            <a:endParaRPr lang="en-US" altLang="en-US"/>
          </a:p>
        </p:txBody>
      </p:sp>
      <p:sp>
        <p:nvSpPr>
          <p:cNvPr id="1030" name="Rectangle 6">
            <a:extLst>
              <a:ext uri="{FF2B5EF4-FFF2-40B4-BE49-F238E27FC236}">
                <a16:creationId xmlns:a16="http://schemas.microsoft.com/office/drawing/2014/main" id="{FC7AD36C-82CC-AB49-93C3-AD90F8F2EC9F}"/>
              </a:ext>
            </a:extLst>
          </p:cNvPr>
          <p:cNvSpPr>
            <a:spLocks noGrp="1" noChangeArrowheads="1"/>
          </p:cNvSpPr>
          <p:nvPr>
            <p:ph type="sldNum" sz="quarter" idx="4"/>
          </p:nvPr>
        </p:nvSpPr>
        <p:spPr bwMode="auto">
          <a:xfrm>
            <a:off x="8737600" y="6245225"/>
            <a:ext cx="28448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smtClean="0"/>
            </a:lvl1pPr>
          </a:lstStyle>
          <a:p>
            <a:pPr>
              <a:defRPr/>
            </a:pPr>
            <a:fld id="{025BE9B5-8F0C-A24E-80E7-866421DC666A}" type="slidenum">
              <a:rPr lang="en-AU" altLang="en-US"/>
              <a:pPr>
                <a:defRPr/>
              </a:pPr>
              <a:t>‹#›</a:t>
            </a:fld>
            <a:endParaRPr lang="en-AU" altLang="en-US"/>
          </a:p>
        </p:txBody>
      </p:sp>
    </p:spTree>
    <p:extLst>
      <p:ext uri="{BB962C8B-B14F-4D97-AF65-F5344CB8AC3E}">
        <p14:creationId xmlns:p14="http://schemas.microsoft.com/office/powerpoint/2010/main" val="61320547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201968C-81D2-5A4F-1698-455FF5B813BF}"/>
              </a:ext>
            </a:extLst>
          </p:cNvPr>
          <p:cNvSpPr>
            <a:spLocks noGrp="1"/>
          </p:cNvSpPr>
          <p:nvPr>
            <p:ph type="sldNum" sz="quarter" idx="12"/>
          </p:nvPr>
        </p:nvSpPr>
        <p:spPr/>
        <p:txBody>
          <a:bodyPr/>
          <a:lstStyle/>
          <a:p>
            <a:fld id="{DEEE902D-3665-514E-995A-5AFABF0C28ED}" type="slidenum">
              <a:rPr lang="en-PK" smtClean="0"/>
              <a:pPr/>
              <a:t>1</a:t>
            </a:fld>
            <a:endParaRPr lang="en-PK" dirty="0"/>
          </a:p>
        </p:txBody>
      </p:sp>
    </p:spTree>
    <p:extLst>
      <p:ext uri="{BB962C8B-B14F-4D97-AF65-F5344CB8AC3E}">
        <p14:creationId xmlns:p14="http://schemas.microsoft.com/office/powerpoint/2010/main" val="23103118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noAutofit/>
          </a:bodyPr>
          <a:lstStyle/>
          <a:p>
            <a:pPr eaLnBrk="1" hangingPunct="1">
              <a:defRPr/>
            </a:pPr>
            <a:r>
              <a:rPr lang="en-AU" altLang="en-US" sz="3200" b="1" dirty="0">
                <a:solidFill>
                  <a:schemeClr val="bg1"/>
                </a:solidFill>
                <a:latin typeface="Times New Roman" panose="02020603050405020304" pitchFamily="18" charset="0"/>
                <a:cs typeface="Times New Roman" panose="02020603050405020304" pitchFamily="18" charset="0"/>
              </a:rPr>
              <a:t>Claude Shannon and Substitution-Permutation Ciphers</a:t>
            </a:r>
          </a:p>
        </p:txBody>
      </p:sp>
      <p:sp>
        <p:nvSpPr>
          <p:cNvPr id="8195" name="Rectangle 3"/>
          <p:cNvSpPr>
            <a:spLocks noGrp="1" noChangeArrowheads="1"/>
          </p:cNvSpPr>
          <p:nvPr>
            <p:ph type="body" sz="quarter" idx="13"/>
          </p:nvPr>
        </p:nvSpPr>
        <p:spPr>
          <a:xfrm>
            <a:off x="112962" y="907124"/>
            <a:ext cx="11869488" cy="4211768"/>
          </a:xfrm>
        </p:spPr>
        <p:txBody>
          <a:bodyPr>
            <a:normAutofit lnSpcReduction="10000"/>
          </a:bodyPr>
          <a:lstStyle/>
          <a:p>
            <a:pPr algn="just"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in 1949 Claude Shannon introduced idea of substitution-permutation (S-P) networks</a:t>
            </a:r>
          </a:p>
          <a:p>
            <a:pPr lvl="1" algn="just" eaLnBrk="1" hangingPunct="1">
              <a:lnSpc>
                <a:spcPct val="100000"/>
              </a:lnSpc>
              <a:buFont typeface="Wingdings" panose="05000000000000000000" pitchFamily="2" charset="2"/>
              <a:buChar char="§"/>
              <a:defRPr/>
            </a:pPr>
            <a:r>
              <a:rPr lang="en-AU" altLang="en-US" sz="2800" dirty="0">
                <a:latin typeface="Times New Roman" panose="02020603050405020304" pitchFamily="18" charset="0"/>
                <a:cs typeface="Times New Roman" panose="02020603050405020304" pitchFamily="18" charset="0"/>
              </a:rPr>
              <a:t>modern substitution-transposition product cipher </a:t>
            </a:r>
          </a:p>
          <a:p>
            <a:pPr algn="just"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these form the basis of modern block ciphers </a:t>
            </a:r>
          </a:p>
          <a:p>
            <a:pPr algn="just"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S-P networks are based on the two primitive cryptographic operations we have seen before: </a:t>
            </a:r>
          </a:p>
          <a:p>
            <a:pPr lvl="1" algn="just" eaLnBrk="1" hangingPunct="1">
              <a:lnSpc>
                <a:spcPct val="100000"/>
              </a:lnSpc>
              <a:buFont typeface="Wingdings" panose="05000000000000000000" pitchFamily="2" charset="2"/>
              <a:buChar char="§"/>
              <a:defRPr/>
            </a:pPr>
            <a:r>
              <a:rPr lang="en-AU" altLang="en-US" sz="2800" i="1" dirty="0">
                <a:latin typeface="Times New Roman" panose="02020603050405020304" pitchFamily="18" charset="0"/>
                <a:cs typeface="Times New Roman" panose="02020603050405020304" pitchFamily="18" charset="0"/>
              </a:rPr>
              <a:t>substitution</a:t>
            </a:r>
            <a:r>
              <a:rPr lang="en-AU" altLang="en-US" sz="2800" dirty="0">
                <a:latin typeface="Times New Roman" panose="02020603050405020304" pitchFamily="18" charset="0"/>
                <a:cs typeface="Times New Roman" panose="02020603050405020304" pitchFamily="18" charset="0"/>
              </a:rPr>
              <a:t> (S-box)</a:t>
            </a:r>
          </a:p>
          <a:p>
            <a:pPr lvl="1" algn="just" eaLnBrk="1" hangingPunct="1">
              <a:lnSpc>
                <a:spcPct val="100000"/>
              </a:lnSpc>
              <a:buFont typeface="Wingdings" panose="05000000000000000000" pitchFamily="2" charset="2"/>
              <a:buChar char="§"/>
              <a:defRPr/>
            </a:pPr>
            <a:r>
              <a:rPr lang="en-AU" altLang="en-US" sz="2800" i="1" dirty="0">
                <a:latin typeface="Times New Roman" panose="02020603050405020304" pitchFamily="18" charset="0"/>
                <a:cs typeface="Times New Roman" panose="02020603050405020304" pitchFamily="18" charset="0"/>
              </a:rPr>
              <a:t>permutation </a:t>
            </a:r>
            <a:r>
              <a:rPr lang="en-AU" altLang="en-US" sz="2800" dirty="0">
                <a:latin typeface="Times New Roman" panose="02020603050405020304" pitchFamily="18" charset="0"/>
                <a:cs typeface="Times New Roman" panose="02020603050405020304" pitchFamily="18" charset="0"/>
              </a:rPr>
              <a:t>(P-box)</a:t>
            </a:r>
          </a:p>
          <a:p>
            <a:pPr algn="just"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provide </a:t>
            </a:r>
            <a:r>
              <a:rPr lang="en-AU" altLang="en-US" i="1" dirty="0">
                <a:latin typeface="Times New Roman" panose="02020603050405020304" pitchFamily="18" charset="0"/>
                <a:cs typeface="Times New Roman" panose="02020603050405020304" pitchFamily="18" charset="0"/>
              </a:rPr>
              <a:t>confusion</a:t>
            </a:r>
            <a:r>
              <a:rPr lang="en-AU" altLang="en-US" dirty="0">
                <a:latin typeface="Times New Roman" panose="02020603050405020304" pitchFamily="18" charset="0"/>
                <a:cs typeface="Times New Roman" panose="02020603050405020304" pitchFamily="18" charset="0"/>
              </a:rPr>
              <a:t> and </a:t>
            </a:r>
            <a:r>
              <a:rPr lang="en-AU" altLang="en-US" i="1" dirty="0">
                <a:latin typeface="Times New Roman" panose="02020603050405020304" pitchFamily="18" charset="0"/>
                <a:cs typeface="Times New Roman" panose="02020603050405020304" pitchFamily="18" charset="0"/>
              </a:rPr>
              <a:t>diffusion</a:t>
            </a:r>
            <a:r>
              <a:rPr lang="en-AU" altLang="en-US" dirty="0">
                <a:latin typeface="Times New Roman" panose="02020603050405020304" pitchFamily="18" charset="0"/>
                <a:cs typeface="Times New Roman" panose="02020603050405020304" pitchFamily="18" charset="0"/>
              </a:rPr>
              <a:t> of message </a:t>
            </a:r>
          </a:p>
        </p:txBody>
      </p:sp>
      <p:sp>
        <p:nvSpPr>
          <p:cNvPr id="2" name="Slide Number Placeholder 1">
            <a:extLst>
              <a:ext uri="{FF2B5EF4-FFF2-40B4-BE49-F238E27FC236}">
                <a16:creationId xmlns:a16="http://schemas.microsoft.com/office/drawing/2014/main" id="{087902AA-70F7-FCC6-5EDD-75401A147151}"/>
              </a:ext>
            </a:extLst>
          </p:cNvPr>
          <p:cNvSpPr>
            <a:spLocks noGrp="1"/>
          </p:cNvSpPr>
          <p:nvPr>
            <p:ph type="sldNum" sz="quarter" idx="12"/>
          </p:nvPr>
        </p:nvSpPr>
        <p:spPr/>
        <p:txBody>
          <a:bodyPr/>
          <a:lstStyle/>
          <a:p>
            <a:fld id="{DEEE902D-3665-514E-995A-5AFABF0C28ED}" type="slidenum">
              <a:rPr lang="en-PK" smtClean="0"/>
              <a:pPr/>
              <a:t>10</a:t>
            </a:fld>
            <a:endParaRPr lang="en-PK" dirty="0"/>
          </a:p>
        </p:txBody>
      </p:sp>
    </p:spTree>
    <p:extLst>
      <p:ext uri="{BB962C8B-B14F-4D97-AF65-F5344CB8AC3E}">
        <p14:creationId xmlns:p14="http://schemas.microsoft.com/office/powerpoint/2010/main" val="4020086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hangingPunct="1">
              <a:defRPr/>
            </a:pPr>
            <a:r>
              <a:rPr lang="en-US" altLang="en-US" sz="4000" b="1" dirty="0">
                <a:solidFill>
                  <a:schemeClr val="bg1"/>
                </a:solidFill>
                <a:latin typeface="Times New Roman" panose="02020603050405020304" pitchFamily="18" charset="0"/>
                <a:cs typeface="Times New Roman" panose="02020603050405020304" pitchFamily="18" charset="0"/>
              </a:rPr>
              <a:t>Confusion</a:t>
            </a:r>
            <a:r>
              <a:rPr lang="en-US" altLang="en-US" b="1" dirty="0">
                <a:solidFill>
                  <a:schemeClr val="bg1"/>
                </a:solidFill>
                <a:latin typeface="Times New Roman" panose="02020603050405020304" pitchFamily="18" charset="0"/>
                <a:cs typeface="Times New Roman" panose="02020603050405020304" pitchFamily="18" charset="0"/>
              </a:rPr>
              <a:t> and Diffusion</a:t>
            </a:r>
            <a:endParaRPr lang="en-AU" altLang="en-US" b="1" dirty="0">
              <a:solidFill>
                <a:schemeClr val="bg1"/>
              </a:solidFill>
              <a:latin typeface="Times New Roman" panose="02020603050405020304" pitchFamily="18" charset="0"/>
              <a:cs typeface="Times New Roman" panose="02020603050405020304" pitchFamily="18" charset="0"/>
            </a:endParaRPr>
          </a:p>
        </p:txBody>
      </p:sp>
      <p:sp>
        <p:nvSpPr>
          <p:cNvPr id="9219" name="Rectangle 3"/>
          <p:cNvSpPr>
            <a:spLocks noGrp="1" noChangeArrowheads="1"/>
          </p:cNvSpPr>
          <p:nvPr>
            <p:ph type="body" sz="quarter" idx="13"/>
          </p:nvPr>
        </p:nvSpPr>
        <p:spPr>
          <a:xfrm>
            <a:off x="112962" y="907124"/>
            <a:ext cx="11888538" cy="4211768"/>
          </a:xfrm>
        </p:spPr>
        <p:txBody>
          <a:bodyPr>
            <a:normAutofit/>
          </a:bodyPr>
          <a:lstStyle/>
          <a:p>
            <a:pPr algn="just"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cipher needs to completely obscure statistical properties of original message</a:t>
            </a:r>
          </a:p>
          <a:p>
            <a:pPr algn="just"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a one-time pad does this</a:t>
            </a:r>
          </a:p>
          <a:p>
            <a:pPr algn="just"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more practically Shannon suggested combining elements to obtain:</a:t>
            </a:r>
          </a:p>
          <a:p>
            <a:pPr algn="just" eaLnBrk="1" hangingPunct="1">
              <a:lnSpc>
                <a:spcPct val="100000"/>
              </a:lnSpc>
              <a:buFont typeface="Wingdings" panose="05000000000000000000" pitchFamily="2" charset="2"/>
              <a:buChar char="§"/>
              <a:defRPr/>
            </a:pPr>
            <a:r>
              <a:rPr lang="en-AU" altLang="en-US" b="1" dirty="0"/>
              <a:t>D</a:t>
            </a:r>
            <a:r>
              <a:rPr lang="en-AU" altLang="en-US" b="1" dirty="0">
                <a:latin typeface="Times New Roman" panose="02020603050405020304" pitchFamily="18" charset="0"/>
                <a:cs typeface="Times New Roman" panose="02020603050405020304" pitchFamily="18" charset="0"/>
              </a:rPr>
              <a:t>iffusion</a:t>
            </a:r>
            <a:r>
              <a:rPr lang="en-AU" altLang="en-US" dirty="0">
                <a:latin typeface="Times New Roman" panose="02020603050405020304" pitchFamily="18" charset="0"/>
                <a:cs typeface="Times New Roman" panose="02020603050405020304" pitchFamily="18" charset="0"/>
              </a:rPr>
              <a:t> – dissipates statistical structure of plaintext over bulk of ciphertext</a:t>
            </a:r>
          </a:p>
          <a:p>
            <a:pPr algn="just" eaLnBrk="1" hangingPunct="1">
              <a:lnSpc>
                <a:spcPct val="100000"/>
              </a:lnSpc>
              <a:buFont typeface="Wingdings" panose="05000000000000000000" pitchFamily="2" charset="2"/>
              <a:buChar char="§"/>
              <a:defRPr/>
            </a:pPr>
            <a:r>
              <a:rPr lang="en-AU" altLang="en-US" b="1" dirty="0"/>
              <a:t>Co</a:t>
            </a:r>
            <a:r>
              <a:rPr lang="en-AU" altLang="en-US" b="1" dirty="0">
                <a:latin typeface="Times New Roman" panose="02020603050405020304" pitchFamily="18" charset="0"/>
                <a:cs typeface="Times New Roman" panose="02020603050405020304" pitchFamily="18" charset="0"/>
              </a:rPr>
              <a:t>nfusion</a:t>
            </a:r>
            <a:r>
              <a:rPr lang="en-AU" altLang="en-US" dirty="0">
                <a:latin typeface="Times New Roman" panose="02020603050405020304" pitchFamily="18" charset="0"/>
                <a:cs typeface="Times New Roman" panose="02020603050405020304" pitchFamily="18" charset="0"/>
              </a:rPr>
              <a:t> – makes relationship between ciphertext and key as complex as possible</a:t>
            </a:r>
            <a:endParaRPr lang="en-AU" altLang="en-US" i="1"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B2D705FF-4B1A-BD38-B3CD-1EA3CA534A81}"/>
              </a:ext>
            </a:extLst>
          </p:cNvPr>
          <p:cNvSpPr>
            <a:spLocks noGrp="1"/>
          </p:cNvSpPr>
          <p:nvPr>
            <p:ph type="sldNum" sz="quarter" idx="12"/>
          </p:nvPr>
        </p:nvSpPr>
        <p:spPr/>
        <p:txBody>
          <a:bodyPr/>
          <a:lstStyle/>
          <a:p>
            <a:fld id="{DEEE902D-3665-514E-995A-5AFABF0C28ED}" type="slidenum">
              <a:rPr lang="en-PK" smtClean="0"/>
              <a:pPr/>
              <a:t>11</a:t>
            </a:fld>
            <a:endParaRPr lang="en-PK" dirty="0"/>
          </a:p>
        </p:txBody>
      </p:sp>
    </p:spTree>
    <p:extLst>
      <p:ext uri="{BB962C8B-B14F-4D97-AF65-F5344CB8AC3E}">
        <p14:creationId xmlns:p14="http://schemas.microsoft.com/office/powerpoint/2010/main" val="25700356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defRPr/>
            </a:pPr>
            <a:r>
              <a:rPr lang="en-AU" altLang="en-US" b="1" dirty="0" err="1">
                <a:solidFill>
                  <a:schemeClr val="bg1"/>
                </a:solidFill>
                <a:latin typeface="Times New Roman" panose="02020603050405020304" pitchFamily="18" charset="0"/>
                <a:cs typeface="Times New Roman" panose="02020603050405020304" pitchFamily="18" charset="0"/>
              </a:rPr>
              <a:t>Feistel</a:t>
            </a:r>
            <a:r>
              <a:rPr lang="en-AU" altLang="en-US" b="1" dirty="0">
                <a:solidFill>
                  <a:schemeClr val="bg1"/>
                </a:solidFill>
                <a:latin typeface="Times New Roman" panose="02020603050405020304" pitchFamily="18" charset="0"/>
                <a:cs typeface="Times New Roman" panose="02020603050405020304" pitchFamily="18" charset="0"/>
              </a:rPr>
              <a:t> Cipher Structure</a:t>
            </a:r>
          </a:p>
        </p:txBody>
      </p:sp>
      <p:sp>
        <p:nvSpPr>
          <p:cNvPr id="10243" name="Rectangle 3"/>
          <p:cNvSpPr>
            <a:spLocks noGrp="1" noChangeArrowheads="1"/>
          </p:cNvSpPr>
          <p:nvPr>
            <p:ph type="body" sz="quarter" idx="13"/>
          </p:nvPr>
        </p:nvSpPr>
        <p:spPr>
          <a:xfrm>
            <a:off x="112962" y="907124"/>
            <a:ext cx="11926638" cy="4211768"/>
          </a:xfrm>
        </p:spPr>
        <p:txBody>
          <a:bodyPr>
            <a:normAutofit/>
          </a:bodyPr>
          <a:lstStyle/>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Horst </a:t>
            </a:r>
            <a:r>
              <a:rPr lang="en-AU" altLang="en-US" dirty="0" err="1">
                <a:latin typeface="Times New Roman" panose="02020603050405020304" pitchFamily="18" charset="0"/>
                <a:cs typeface="Times New Roman" panose="02020603050405020304" pitchFamily="18" charset="0"/>
              </a:rPr>
              <a:t>Feistel</a:t>
            </a:r>
            <a:r>
              <a:rPr lang="en-AU" altLang="en-US" dirty="0">
                <a:latin typeface="Times New Roman" panose="02020603050405020304" pitchFamily="18" charset="0"/>
                <a:cs typeface="Times New Roman" panose="02020603050405020304" pitchFamily="18" charset="0"/>
              </a:rPr>
              <a:t> devised the </a:t>
            </a:r>
            <a:r>
              <a:rPr lang="en-AU" altLang="en-US" b="1" dirty="0" err="1">
                <a:latin typeface="Times New Roman" panose="02020603050405020304" pitchFamily="18" charset="0"/>
                <a:cs typeface="Times New Roman" panose="02020603050405020304" pitchFamily="18" charset="0"/>
              </a:rPr>
              <a:t>feistel</a:t>
            </a:r>
            <a:r>
              <a:rPr lang="en-AU" altLang="en-US" b="1" dirty="0">
                <a:latin typeface="Times New Roman" panose="02020603050405020304" pitchFamily="18" charset="0"/>
                <a:cs typeface="Times New Roman" panose="02020603050405020304" pitchFamily="18" charset="0"/>
              </a:rPr>
              <a:t> cipher</a:t>
            </a:r>
            <a:endParaRPr lang="en-AU" altLang="en-US" dirty="0">
              <a:latin typeface="Times New Roman" panose="02020603050405020304" pitchFamily="18" charset="0"/>
              <a:cs typeface="Times New Roman" panose="02020603050405020304" pitchFamily="18" charset="0"/>
            </a:endParaRPr>
          </a:p>
          <a:p>
            <a:pPr lvl="1" eaLnBrk="1" hangingPunct="1">
              <a:lnSpc>
                <a:spcPct val="100000"/>
              </a:lnSpc>
              <a:defRPr/>
            </a:pPr>
            <a:r>
              <a:rPr lang="en-US" altLang="en-US" sz="2800" dirty="0">
                <a:latin typeface="Times New Roman" panose="02020603050405020304" pitchFamily="18" charset="0"/>
                <a:cs typeface="Times New Roman" panose="02020603050405020304" pitchFamily="18" charset="0"/>
              </a:rPr>
              <a:t>based on concept of invertible product cipher</a:t>
            </a:r>
            <a:endParaRPr lang="en-AU" altLang="en-US" sz="2800" dirty="0">
              <a:latin typeface="Times New Roman" panose="02020603050405020304" pitchFamily="18" charset="0"/>
              <a:cs typeface="Times New Roman" panose="02020603050405020304" pitchFamily="18" charset="0"/>
            </a:endParaRP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partitions input block into two halves</a:t>
            </a:r>
          </a:p>
          <a:p>
            <a:pPr lvl="1" eaLnBrk="1" hangingPunct="1">
              <a:lnSpc>
                <a:spcPct val="100000"/>
              </a:lnSpc>
              <a:defRPr/>
            </a:pPr>
            <a:r>
              <a:rPr lang="en-US" altLang="en-US" sz="2800" dirty="0">
                <a:latin typeface="Times New Roman" panose="02020603050405020304" pitchFamily="18" charset="0"/>
                <a:cs typeface="Times New Roman" panose="02020603050405020304" pitchFamily="18" charset="0"/>
              </a:rPr>
              <a:t>process through multiple rounds which</a:t>
            </a:r>
          </a:p>
          <a:p>
            <a:pPr lvl="1" eaLnBrk="1" hangingPunct="1">
              <a:lnSpc>
                <a:spcPct val="100000"/>
              </a:lnSpc>
              <a:defRPr/>
            </a:pPr>
            <a:r>
              <a:rPr lang="en-US" altLang="en-US" sz="2800" dirty="0">
                <a:latin typeface="Times New Roman" panose="02020603050405020304" pitchFamily="18" charset="0"/>
                <a:cs typeface="Times New Roman" panose="02020603050405020304" pitchFamily="18" charset="0"/>
              </a:rPr>
              <a:t>perform a substitution on left data half</a:t>
            </a:r>
            <a:endParaRPr lang="en-AU" altLang="en-US" sz="2800" dirty="0">
              <a:latin typeface="Times New Roman" panose="02020603050405020304" pitchFamily="18" charset="0"/>
              <a:cs typeface="Times New Roman" panose="02020603050405020304" pitchFamily="18" charset="0"/>
            </a:endParaRP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based on round function of right half &amp; </a:t>
            </a:r>
            <a:r>
              <a:rPr lang="en-AU" altLang="en-US" sz="2800" dirty="0" err="1">
                <a:latin typeface="Times New Roman" panose="02020603050405020304" pitchFamily="18" charset="0"/>
                <a:cs typeface="Times New Roman" panose="02020603050405020304" pitchFamily="18" charset="0"/>
              </a:rPr>
              <a:t>subkey</a:t>
            </a:r>
            <a:endParaRPr lang="en-AU" altLang="en-US" sz="2800" dirty="0">
              <a:latin typeface="Times New Roman" panose="02020603050405020304" pitchFamily="18" charset="0"/>
              <a:cs typeface="Times New Roman" panose="02020603050405020304" pitchFamily="18" charset="0"/>
            </a:endParaRP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then have permutation swapping halves</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implements Shannon’s substitution-permutation network concept</a:t>
            </a:r>
          </a:p>
        </p:txBody>
      </p:sp>
      <p:sp>
        <p:nvSpPr>
          <p:cNvPr id="2" name="Slide Number Placeholder 1">
            <a:extLst>
              <a:ext uri="{FF2B5EF4-FFF2-40B4-BE49-F238E27FC236}">
                <a16:creationId xmlns:a16="http://schemas.microsoft.com/office/drawing/2014/main" id="{DDBEDAC6-87E9-BC06-E987-544FA342B592}"/>
              </a:ext>
            </a:extLst>
          </p:cNvPr>
          <p:cNvSpPr>
            <a:spLocks noGrp="1"/>
          </p:cNvSpPr>
          <p:nvPr>
            <p:ph type="sldNum" sz="quarter" idx="12"/>
          </p:nvPr>
        </p:nvSpPr>
        <p:spPr/>
        <p:txBody>
          <a:bodyPr/>
          <a:lstStyle/>
          <a:p>
            <a:fld id="{DEEE902D-3665-514E-995A-5AFABF0C28ED}" type="slidenum">
              <a:rPr lang="en-PK" smtClean="0"/>
              <a:pPr/>
              <a:t>12</a:t>
            </a:fld>
            <a:endParaRPr lang="en-PK" dirty="0"/>
          </a:p>
        </p:txBody>
      </p:sp>
    </p:spTree>
    <p:extLst>
      <p:ext uri="{BB962C8B-B14F-4D97-AF65-F5344CB8AC3E}">
        <p14:creationId xmlns:p14="http://schemas.microsoft.com/office/powerpoint/2010/main" val="42657978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7"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342607" y="817416"/>
            <a:ext cx="3506787" cy="5611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18" name="TextBox 4"/>
          <p:cNvSpPr txBox="1">
            <a:spLocks noChangeArrowheads="1"/>
          </p:cNvSpPr>
          <p:nvPr/>
        </p:nvSpPr>
        <p:spPr bwMode="auto">
          <a:xfrm>
            <a:off x="76148" y="0"/>
            <a:ext cx="616431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4400" b="1" dirty="0" err="1">
                <a:solidFill>
                  <a:schemeClr val="bg1"/>
                </a:solidFill>
                <a:latin typeface="Times New Roman" panose="02020603050405020304" pitchFamily="18" charset="0"/>
                <a:cs typeface="Times New Roman" panose="02020603050405020304" pitchFamily="18" charset="0"/>
              </a:rPr>
              <a:t>Fiestel</a:t>
            </a:r>
            <a:r>
              <a:rPr lang="en-US" altLang="en-US" sz="4400" b="1" dirty="0">
                <a:solidFill>
                  <a:schemeClr val="bg1"/>
                </a:solidFill>
                <a:latin typeface="Times New Roman" panose="02020603050405020304" pitchFamily="18" charset="0"/>
                <a:cs typeface="Times New Roman" panose="02020603050405020304" pitchFamily="18" charset="0"/>
              </a:rPr>
              <a:t> Cipher Structure </a:t>
            </a:r>
          </a:p>
        </p:txBody>
      </p:sp>
      <p:sp>
        <p:nvSpPr>
          <p:cNvPr id="2" name="Title 1">
            <a:extLst>
              <a:ext uri="{FF2B5EF4-FFF2-40B4-BE49-F238E27FC236}">
                <a16:creationId xmlns:a16="http://schemas.microsoft.com/office/drawing/2014/main" id="{7F404971-E92A-3581-A829-EC5BE7D8292C}"/>
              </a:ext>
            </a:extLst>
          </p:cNvPr>
          <p:cNvSpPr>
            <a:spLocks noGrp="1"/>
          </p:cNvSpPr>
          <p:nvPr>
            <p:ph type="title"/>
          </p:nvPr>
        </p:nvSpPr>
        <p:spPr/>
        <p:txBody>
          <a:bodyPr/>
          <a:lstStyle/>
          <a:p>
            <a:endParaRPr lang="en-PK"/>
          </a:p>
        </p:txBody>
      </p:sp>
      <p:sp>
        <p:nvSpPr>
          <p:cNvPr id="4" name="Slide Number Placeholder 3">
            <a:extLst>
              <a:ext uri="{FF2B5EF4-FFF2-40B4-BE49-F238E27FC236}">
                <a16:creationId xmlns:a16="http://schemas.microsoft.com/office/drawing/2014/main" id="{CBD64356-D97D-B86D-D127-6416A196867D}"/>
              </a:ext>
            </a:extLst>
          </p:cNvPr>
          <p:cNvSpPr>
            <a:spLocks noGrp="1"/>
          </p:cNvSpPr>
          <p:nvPr>
            <p:ph type="sldNum" sz="quarter" idx="12"/>
          </p:nvPr>
        </p:nvSpPr>
        <p:spPr/>
        <p:txBody>
          <a:bodyPr/>
          <a:lstStyle/>
          <a:p>
            <a:fld id="{DEEE902D-3665-514E-995A-5AFABF0C28ED}" type="slidenum">
              <a:rPr lang="en-PK" smtClean="0"/>
              <a:pPr/>
              <a:t>13</a:t>
            </a:fld>
            <a:endParaRPr lang="en-PK" dirty="0"/>
          </a:p>
        </p:txBody>
      </p:sp>
    </p:spTree>
    <p:extLst>
      <p:ext uri="{BB962C8B-B14F-4D97-AF65-F5344CB8AC3E}">
        <p14:creationId xmlns:p14="http://schemas.microsoft.com/office/powerpoint/2010/main" val="38259535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eaLnBrk="1" hangingPunct="1">
              <a:defRPr/>
            </a:pPr>
            <a:r>
              <a:rPr lang="en-AU" altLang="en-US" b="1" dirty="0" err="1">
                <a:solidFill>
                  <a:schemeClr val="bg1"/>
                </a:solidFill>
                <a:latin typeface="Times New Roman" panose="02020603050405020304" pitchFamily="18" charset="0"/>
                <a:cs typeface="Times New Roman" panose="02020603050405020304" pitchFamily="18" charset="0"/>
              </a:rPr>
              <a:t>Feistel</a:t>
            </a:r>
            <a:r>
              <a:rPr lang="en-AU" altLang="en-US" b="1" dirty="0">
                <a:solidFill>
                  <a:schemeClr val="bg1"/>
                </a:solidFill>
                <a:latin typeface="Times New Roman" panose="02020603050405020304" pitchFamily="18" charset="0"/>
                <a:cs typeface="Times New Roman" panose="02020603050405020304" pitchFamily="18" charset="0"/>
              </a:rPr>
              <a:t> Cipher Design Principles</a:t>
            </a:r>
          </a:p>
        </p:txBody>
      </p:sp>
      <p:sp>
        <p:nvSpPr>
          <p:cNvPr id="12291" name="Rectangle 3"/>
          <p:cNvSpPr>
            <a:spLocks noGrp="1" noChangeArrowheads="1"/>
          </p:cNvSpPr>
          <p:nvPr>
            <p:ph type="body" sz="quarter" idx="13"/>
          </p:nvPr>
        </p:nvSpPr>
        <p:spPr>
          <a:xfrm>
            <a:off x="112962" y="907124"/>
            <a:ext cx="11945688" cy="5474626"/>
          </a:xfrm>
        </p:spPr>
        <p:txBody>
          <a:bodyPr>
            <a:noAutofit/>
          </a:bodyPr>
          <a:lstStyle/>
          <a:p>
            <a:pPr eaLnBrk="1" hangingPunct="1">
              <a:lnSpc>
                <a:spcPct val="80000"/>
              </a:lnSpc>
              <a:buFont typeface="Wingdings" panose="05000000000000000000" pitchFamily="2" charset="2"/>
              <a:buChar char="§"/>
              <a:defRPr/>
            </a:pPr>
            <a:r>
              <a:rPr lang="en-AU" altLang="en-US" b="1" dirty="0">
                <a:latin typeface="Times New Roman" panose="02020603050405020304" pitchFamily="18" charset="0"/>
                <a:cs typeface="Times New Roman" panose="02020603050405020304" pitchFamily="18" charset="0"/>
              </a:rPr>
              <a:t>block size </a:t>
            </a:r>
          </a:p>
          <a:p>
            <a:pPr lvl="1" eaLnBrk="1" hangingPunct="1">
              <a:lnSpc>
                <a:spcPct val="80000"/>
              </a:lnSpc>
              <a:defRPr/>
            </a:pPr>
            <a:r>
              <a:rPr lang="en-AU" altLang="en-US" sz="2800" dirty="0">
                <a:latin typeface="Times New Roman" panose="02020603050405020304" pitchFamily="18" charset="0"/>
                <a:cs typeface="Times New Roman" panose="02020603050405020304" pitchFamily="18" charset="0"/>
              </a:rPr>
              <a:t>increasing size improves security, but slows cipher </a:t>
            </a:r>
          </a:p>
          <a:p>
            <a:pPr eaLnBrk="1" hangingPunct="1">
              <a:lnSpc>
                <a:spcPct val="80000"/>
              </a:lnSpc>
              <a:buFont typeface="Wingdings" panose="05000000000000000000" pitchFamily="2" charset="2"/>
              <a:buChar char="§"/>
              <a:defRPr/>
            </a:pPr>
            <a:r>
              <a:rPr lang="en-AU" altLang="en-US" b="1" dirty="0">
                <a:latin typeface="Times New Roman" panose="02020603050405020304" pitchFamily="18" charset="0"/>
                <a:cs typeface="Times New Roman" panose="02020603050405020304" pitchFamily="18" charset="0"/>
              </a:rPr>
              <a:t>key size </a:t>
            </a:r>
          </a:p>
          <a:p>
            <a:pPr lvl="1" eaLnBrk="1" hangingPunct="1">
              <a:lnSpc>
                <a:spcPct val="80000"/>
              </a:lnSpc>
              <a:defRPr/>
            </a:pPr>
            <a:r>
              <a:rPr lang="en-AU" altLang="en-US" sz="2800" dirty="0">
                <a:latin typeface="Times New Roman" panose="02020603050405020304" pitchFamily="18" charset="0"/>
                <a:cs typeface="Times New Roman" panose="02020603050405020304" pitchFamily="18" charset="0"/>
              </a:rPr>
              <a:t>increasing size improves security, makes exhaustive key searching harder, but may slow cipher </a:t>
            </a:r>
          </a:p>
          <a:p>
            <a:pPr eaLnBrk="1" hangingPunct="1">
              <a:lnSpc>
                <a:spcPct val="80000"/>
              </a:lnSpc>
              <a:buFont typeface="Wingdings" panose="05000000000000000000" pitchFamily="2" charset="2"/>
              <a:buChar char="§"/>
              <a:defRPr/>
            </a:pPr>
            <a:r>
              <a:rPr lang="en-AU" altLang="en-US" b="1" dirty="0">
                <a:latin typeface="Times New Roman" panose="02020603050405020304" pitchFamily="18" charset="0"/>
                <a:cs typeface="Times New Roman" panose="02020603050405020304" pitchFamily="18" charset="0"/>
              </a:rPr>
              <a:t>number of rounds </a:t>
            </a:r>
          </a:p>
          <a:p>
            <a:pPr lvl="1" eaLnBrk="1" hangingPunct="1">
              <a:lnSpc>
                <a:spcPct val="80000"/>
              </a:lnSpc>
              <a:defRPr/>
            </a:pPr>
            <a:r>
              <a:rPr lang="en-AU" altLang="en-US" sz="2800" dirty="0">
                <a:latin typeface="Times New Roman" panose="02020603050405020304" pitchFamily="18" charset="0"/>
                <a:cs typeface="Times New Roman" panose="02020603050405020304" pitchFamily="18" charset="0"/>
              </a:rPr>
              <a:t>increasing number improves security, but slows cipher </a:t>
            </a:r>
          </a:p>
          <a:p>
            <a:pPr eaLnBrk="1" hangingPunct="1">
              <a:lnSpc>
                <a:spcPct val="80000"/>
              </a:lnSpc>
              <a:buFont typeface="Wingdings" panose="05000000000000000000" pitchFamily="2" charset="2"/>
              <a:buChar char="§"/>
              <a:defRPr/>
            </a:pPr>
            <a:r>
              <a:rPr lang="en-AU" altLang="en-US" b="1" dirty="0" err="1">
                <a:latin typeface="Times New Roman" panose="02020603050405020304" pitchFamily="18" charset="0"/>
                <a:cs typeface="Times New Roman" panose="02020603050405020304" pitchFamily="18" charset="0"/>
              </a:rPr>
              <a:t>subkey</a:t>
            </a:r>
            <a:r>
              <a:rPr lang="en-AU" altLang="en-US" b="1" dirty="0">
                <a:latin typeface="Times New Roman" panose="02020603050405020304" pitchFamily="18" charset="0"/>
                <a:cs typeface="Times New Roman" panose="02020603050405020304" pitchFamily="18" charset="0"/>
              </a:rPr>
              <a:t> generation </a:t>
            </a:r>
          </a:p>
          <a:p>
            <a:pPr lvl="1" eaLnBrk="1" hangingPunct="1">
              <a:lnSpc>
                <a:spcPct val="80000"/>
              </a:lnSpc>
              <a:defRPr/>
            </a:pPr>
            <a:r>
              <a:rPr lang="en-AU" altLang="en-US" sz="2800" dirty="0">
                <a:latin typeface="Times New Roman" panose="02020603050405020304" pitchFamily="18" charset="0"/>
                <a:cs typeface="Times New Roman" panose="02020603050405020304" pitchFamily="18" charset="0"/>
              </a:rPr>
              <a:t>greater complexity can make analysis harder, but slows cipher </a:t>
            </a:r>
          </a:p>
          <a:p>
            <a:pPr eaLnBrk="1" hangingPunct="1">
              <a:lnSpc>
                <a:spcPct val="80000"/>
              </a:lnSpc>
              <a:buFont typeface="Wingdings" panose="05000000000000000000" pitchFamily="2" charset="2"/>
              <a:buChar char="§"/>
              <a:defRPr/>
            </a:pPr>
            <a:r>
              <a:rPr lang="en-AU" altLang="en-US" b="1" dirty="0">
                <a:latin typeface="Times New Roman" panose="02020603050405020304" pitchFamily="18" charset="0"/>
                <a:cs typeface="Times New Roman" panose="02020603050405020304" pitchFamily="18" charset="0"/>
              </a:rPr>
              <a:t>round function </a:t>
            </a:r>
          </a:p>
          <a:p>
            <a:pPr lvl="1" eaLnBrk="1" hangingPunct="1">
              <a:lnSpc>
                <a:spcPct val="80000"/>
              </a:lnSpc>
              <a:defRPr/>
            </a:pPr>
            <a:r>
              <a:rPr lang="en-AU" altLang="en-US" sz="2800" dirty="0">
                <a:latin typeface="Times New Roman" panose="02020603050405020304" pitchFamily="18" charset="0"/>
                <a:cs typeface="Times New Roman" panose="02020603050405020304" pitchFamily="18" charset="0"/>
              </a:rPr>
              <a:t>greater complexity can make analysis harder, but slows cipher </a:t>
            </a:r>
          </a:p>
          <a:p>
            <a:pPr eaLnBrk="1" hangingPunct="1">
              <a:lnSpc>
                <a:spcPct val="80000"/>
              </a:lnSpc>
              <a:buFont typeface="Wingdings" panose="05000000000000000000" pitchFamily="2" charset="2"/>
              <a:buChar char="§"/>
              <a:defRPr/>
            </a:pPr>
            <a:r>
              <a:rPr lang="en-US" altLang="en-US" b="1" dirty="0">
                <a:latin typeface="Times New Roman" panose="02020603050405020304" pitchFamily="18" charset="0"/>
                <a:cs typeface="Times New Roman" panose="02020603050405020304" pitchFamily="18" charset="0"/>
              </a:rPr>
              <a:t>fast software </a:t>
            </a:r>
            <a:r>
              <a:rPr lang="en-US" altLang="en-US" b="1" dirty="0" err="1">
                <a:latin typeface="Times New Roman" panose="02020603050405020304" pitchFamily="18" charset="0"/>
                <a:cs typeface="Times New Roman" panose="02020603050405020304" pitchFamily="18" charset="0"/>
              </a:rPr>
              <a:t>en</a:t>
            </a:r>
            <a:r>
              <a:rPr lang="en-US" altLang="en-US" b="1" dirty="0">
                <a:latin typeface="Times New Roman" panose="02020603050405020304" pitchFamily="18" charset="0"/>
                <a:cs typeface="Times New Roman" panose="02020603050405020304" pitchFamily="18" charset="0"/>
              </a:rPr>
              <a:t>/decryption &amp; ease of analysis</a:t>
            </a:r>
          </a:p>
          <a:p>
            <a:pPr lvl="1" eaLnBrk="1" hangingPunct="1">
              <a:lnSpc>
                <a:spcPct val="80000"/>
              </a:lnSpc>
              <a:defRPr/>
            </a:pPr>
            <a:r>
              <a:rPr lang="en-US" altLang="en-US" sz="2800" dirty="0">
                <a:latin typeface="Times New Roman" panose="02020603050405020304" pitchFamily="18" charset="0"/>
                <a:cs typeface="Times New Roman" panose="02020603050405020304" pitchFamily="18" charset="0"/>
              </a:rPr>
              <a:t>are more recent concerns for practical use and testing</a:t>
            </a:r>
            <a:endParaRPr lang="en-AU" altLang="en-US" sz="2800"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450173DF-D7F4-7450-FAC6-1B3AB68046F0}"/>
              </a:ext>
            </a:extLst>
          </p:cNvPr>
          <p:cNvSpPr>
            <a:spLocks noGrp="1"/>
          </p:cNvSpPr>
          <p:nvPr>
            <p:ph type="sldNum" sz="quarter" idx="12"/>
          </p:nvPr>
        </p:nvSpPr>
        <p:spPr/>
        <p:txBody>
          <a:bodyPr/>
          <a:lstStyle/>
          <a:p>
            <a:fld id="{DEEE902D-3665-514E-995A-5AFABF0C28ED}" type="slidenum">
              <a:rPr lang="en-PK" smtClean="0"/>
              <a:pPr/>
              <a:t>14</a:t>
            </a:fld>
            <a:endParaRPr lang="en-PK" dirty="0"/>
          </a:p>
        </p:txBody>
      </p:sp>
    </p:spTree>
    <p:extLst>
      <p:ext uri="{BB962C8B-B14F-4D97-AF65-F5344CB8AC3E}">
        <p14:creationId xmlns:p14="http://schemas.microsoft.com/office/powerpoint/2010/main" val="28797363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defRPr/>
            </a:pPr>
            <a:r>
              <a:rPr lang="en-AU" altLang="en-US" sz="4000" b="1" dirty="0">
                <a:solidFill>
                  <a:schemeClr val="bg1"/>
                </a:solidFill>
                <a:latin typeface="Times New Roman" panose="02020603050405020304" pitchFamily="18" charset="0"/>
                <a:cs typeface="Times New Roman" panose="02020603050405020304" pitchFamily="18" charset="0"/>
              </a:rPr>
              <a:t>Data Encryption Standard (DES)</a:t>
            </a:r>
          </a:p>
        </p:txBody>
      </p:sp>
      <p:pic>
        <p:nvPicPr>
          <p:cNvPr id="4" name="Picture 3">
            <a:extLst>
              <a:ext uri="{FF2B5EF4-FFF2-40B4-BE49-F238E27FC236}">
                <a16:creationId xmlns:a16="http://schemas.microsoft.com/office/drawing/2014/main" id="{A0997E94-B26D-5811-911E-BAE13238AA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6625647" y="839065"/>
            <a:ext cx="5178425" cy="5537632"/>
          </a:xfrm>
          <a:prstGeom prst="rect">
            <a:avLst/>
          </a:prstGeom>
        </p:spPr>
      </p:pic>
      <p:sp>
        <p:nvSpPr>
          <p:cNvPr id="5" name="Rectangle 2">
            <a:extLst>
              <a:ext uri="{FF2B5EF4-FFF2-40B4-BE49-F238E27FC236}">
                <a16:creationId xmlns:a16="http://schemas.microsoft.com/office/drawing/2014/main" id="{C41BF690-7F54-B1FC-D54F-6D666D37BC9E}"/>
              </a:ext>
            </a:extLst>
          </p:cNvPr>
          <p:cNvSpPr>
            <a:spLocks noChangeArrowheads="1"/>
          </p:cNvSpPr>
          <p:nvPr/>
        </p:nvSpPr>
        <p:spPr bwMode="auto">
          <a:xfrm>
            <a:off x="41123" y="1315315"/>
            <a:ext cx="6584524" cy="3539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 typeface="Wingdings" panose="05000000000000000000" pitchFamily="2" charset="2"/>
              <a:buChar char="§"/>
            </a:pPr>
            <a:r>
              <a:rPr lang="en-AU" altLang="en-US" sz="2800" dirty="0">
                <a:latin typeface="Times New Roman" panose="02020603050405020304" pitchFamily="18" charset="0"/>
                <a:cs typeface="Times New Roman" panose="02020603050405020304" pitchFamily="18" charset="0"/>
              </a:rPr>
              <a:t>Same process as encryption. </a:t>
            </a:r>
          </a:p>
          <a:p>
            <a:pPr algn="just" eaLnBrk="1" hangingPunct="1">
              <a:spcBef>
                <a:spcPct val="0"/>
              </a:spcBef>
              <a:buFont typeface="Wingdings" panose="05000000000000000000" pitchFamily="2" charset="2"/>
              <a:buChar char="§"/>
            </a:pPr>
            <a:r>
              <a:rPr lang="en-AU" altLang="en-US" sz="2800" dirty="0">
                <a:latin typeface="Times New Roman" panose="02020603050405020304" pitchFamily="18" charset="0"/>
                <a:cs typeface="Times New Roman" panose="02020603050405020304" pitchFamily="18" charset="0"/>
              </a:rPr>
              <a:t>Use the </a:t>
            </a:r>
            <a:r>
              <a:rPr lang="en-AU" altLang="en-US" sz="2800" dirty="0" err="1">
                <a:latin typeface="Times New Roman" panose="02020603050405020304" pitchFamily="18" charset="0"/>
                <a:cs typeface="Times New Roman" panose="02020603050405020304" pitchFamily="18" charset="0"/>
              </a:rPr>
              <a:t>ciphertext</a:t>
            </a:r>
            <a:r>
              <a:rPr lang="en-AU" altLang="en-US" sz="2800" dirty="0">
                <a:latin typeface="Times New Roman" panose="02020603050405020304" pitchFamily="18" charset="0"/>
                <a:cs typeface="Times New Roman" panose="02020603050405020304" pitchFamily="18" charset="0"/>
              </a:rPr>
              <a:t> as input to the algorithm, but use the </a:t>
            </a:r>
            <a:r>
              <a:rPr lang="en-AU" altLang="en-US" sz="2800" dirty="0" err="1">
                <a:latin typeface="Times New Roman" panose="02020603050405020304" pitchFamily="18" charset="0"/>
                <a:cs typeface="Times New Roman" panose="02020603050405020304" pitchFamily="18" charset="0"/>
              </a:rPr>
              <a:t>subkeys</a:t>
            </a:r>
            <a:r>
              <a:rPr lang="en-AU" altLang="en-US" sz="2800" dirty="0">
                <a:latin typeface="Times New Roman" panose="02020603050405020304" pitchFamily="18" charset="0"/>
                <a:cs typeface="Times New Roman" panose="02020603050405020304" pitchFamily="18" charset="0"/>
              </a:rPr>
              <a:t> </a:t>
            </a:r>
            <a:r>
              <a:rPr lang="en-AU" altLang="en-US" sz="2800" i="1" dirty="0">
                <a:latin typeface="Times New Roman" panose="02020603050405020304" pitchFamily="18" charset="0"/>
                <a:cs typeface="Times New Roman" panose="02020603050405020304" pitchFamily="18" charset="0"/>
              </a:rPr>
              <a:t>Ki </a:t>
            </a:r>
            <a:r>
              <a:rPr lang="en-AU" altLang="en-US" sz="2800" dirty="0">
                <a:latin typeface="Times New Roman" panose="02020603050405020304" pitchFamily="18" charset="0"/>
                <a:cs typeface="Times New Roman" panose="02020603050405020304" pitchFamily="18" charset="0"/>
              </a:rPr>
              <a:t>in reverse order.  i.e. use </a:t>
            </a:r>
            <a:r>
              <a:rPr lang="en-AU" altLang="en-US" sz="2800" i="1" dirty="0" err="1">
                <a:latin typeface="Times New Roman" panose="02020603050405020304" pitchFamily="18" charset="0"/>
                <a:cs typeface="Times New Roman" panose="02020603050405020304" pitchFamily="18" charset="0"/>
              </a:rPr>
              <a:t>Kn</a:t>
            </a:r>
            <a:r>
              <a:rPr lang="en-AU" altLang="en-US" sz="2800" i="1" dirty="0">
                <a:latin typeface="Times New Roman" panose="02020603050405020304" pitchFamily="18" charset="0"/>
                <a:cs typeface="Times New Roman" panose="02020603050405020304" pitchFamily="18" charset="0"/>
              </a:rPr>
              <a:t> </a:t>
            </a:r>
            <a:r>
              <a:rPr lang="en-AU" altLang="en-US" sz="2800" dirty="0">
                <a:latin typeface="Times New Roman" panose="02020603050405020304" pitchFamily="18" charset="0"/>
                <a:cs typeface="Times New Roman" panose="02020603050405020304" pitchFamily="18" charset="0"/>
              </a:rPr>
              <a:t>in the first round, </a:t>
            </a:r>
            <a:r>
              <a:rPr lang="en-AU" altLang="en-US" sz="2800" i="1" dirty="0" err="1">
                <a:latin typeface="Times New Roman" panose="02020603050405020304" pitchFamily="18" charset="0"/>
                <a:cs typeface="Times New Roman" panose="02020603050405020304" pitchFamily="18" charset="0"/>
              </a:rPr>
              <a:t>Kn</a:t>
            </a:r>
            <a:r>
              <a:rPr lang="en-AU" altLang="en-US" sz="2800" dirty="0">
                <a:latin typeface="Times New Roman" panose="02020603050405020304" pitchFamily="18" charset="0"/>
                <a:cs typeface="Times New Roman" panose="02020603050405020304" pitchFamily="18" charset="0"/>
              </a:rPr>
              <a:t>–1 in the second round, and so on until </a:t>
            </a:r>
            <a:r>
              <a:rPr lang="en-AU" altLang="en-US" sz="2800" i="1" dirty="0">
                <a:latin typeface="Times New Roman" panose="02020603050405020304" pitchFamily="18" charset="0"/>
                <a:cs typeface="Times New Roman" panose="02020603050405020304" pitchFamily="18" charset="0"/>
              </a:rPr>
              <a:t>K</a:t>
            </a:r>
            <a:r>
              <a:rPr lang="en-AU" altLang="en-US" sz="2800" dirty="0">
                <a:latin typeface="Times New Roman" panose="02020603050405020304" pitchFamily="18" charset="0"/>
                <a:cs typeface="Times New Roman" panose="02020603050405020304" pitchFamily="18" charset="0"/>
              </a:rPr>
              <a:t>1 is used in the last round. </a:t>
            </a:r>
          </a:p>
          <a:p>
            <a:pPr eaLnBrk="1" hangingPunct="1">
              <a:spcBef>
                <a:spcPct val="0"/>
              </a:spcBef>
              <a:buFont typeface="Wingdings" panose="05000000000000000000" pitchFamily="2" charset="2"/>
              <a:buChar char="§"/>
            </a:pPr>
            <a:r>
              <a:rPr lang="en-AU" altLang="en-US" sz="2800" dirty="0">
                <a:latin typeface="Times New Roman" panose="02020603050405020304" pitchFamily="18" charset="0"/>
                <a:cs typeface="Times New Roman" panose="02020603050405020304" pitchFamily="18" charset="0"/>
              </a:rPr>
              <a:t>NO need to implement two different </a:t>
            </a:r>
            <a:r>
              <a:rPr lang="en-AU" altLang="en-US" sz="2800" dirty="0" err="1">
                <a:latin typeface="Times New Roman" panose="02020603050405020304" pitchFamily="18" charset="0"/>
                <a:cs typeface="Times New Roman" panose="02020603050405020304" pitchFamily="18" charset="0"/>
              </a:rPr>
              <a:t>alogrithms</a:t>
            </a:r>
            <a:r>
              <a:rPr lang="en-AU" altLang="en-US" sz="2800" dirty="0">
                <a:latin typeface="Times New Roman" panose="02020603050405020304" pitchFamily="18" charset="0"/>
                <a:cs typeface="Times New Roman" panose="02020603050405020304" pitchFamily="18" charset="0"/>
              </a:rPr>
              <a:t> for encryption and decryption. </a:t>
            </a:r>
          </a:p>
        </p:txBody>
      </p:sp>
      <p:sp>
        <p:nvSpPr>
          <p:cNvPr id="6" name="Slide Number Placeholder 5">
            <a:extLst>
              <a:ext uri="{FF2B5EF4-FFF2-40B4-BE49-F238E27FC236}">
                <a16:creationId xmlns:a16="http://schemas.microsoft.com/office/drawing/2014/main" id="{6C8C0275-7171-5989-34A4-CD421BFD57B6}"/>
              </a:ext>
            </a:extLst>
          </p:cNvPr>
          <p:cNvSpPr>
            <a:spLocks noGrp="1"/>
          </p:cNvSpPr>
          <p:nvPr>
            <p:ph type="sldNum" sz="quarter" idx="12"/>
          </p:nvPr>
        </p:nvSpPr>
        <p:spPr/>
        <p:txBody>
          <a:bodyPr/>
          <a:lstStyle/>
          <a:p>
            <a:fld id="{DEEE902D-3665-514E-995A-5AFABF0C28ED}" type="slidenum">
              <a:rPr lang="en-PK" smtClean="0"/>
              <a:pPr/>
              <a:t>15</a:t>
            </a:fld>
            <a:endParaRPr lang="en-PK" dirty="0"/>
          </a:p>
        </p:txBody>
      </p:sp>
    </p:spTree>
    <p:extLst>
      <p:ext uri="{BB962C8B-B14F-4D97-AF65-F5344CB8AC3E}">
        <p14:creationId xmlns:p14="http://schemas.microsoft.com/office/powerpoint/2010/main" val="42028393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defRPr/>
            </a:pPr>
            <a:r>
              <a:rPr lang="en-AU" altLang="en-US" sz="4000" b="1" dirty="0">
                <a:solidFill>
                  <a:schemeClr val="bg1"/>
                </a:solidFill>
                <a:latin typeface="Times New Roman" panose="02020603050405020304" pitchFamily="18" charset="0"/>
                <a:cs typeface="Times New Roman" panose="02020603050405020304" pitchFamily="18" charset="0"/>
              </a:rPr>
              <a:t>Data Encryption Standard (DES)</a:t>
            </a:r>
          </a:p>
        </p:txBody>
      </p:sp>
      <p:sp>
        <p:nvSpPr>
          <p:cNvPr id="14339" name="Rectangle 3"/>
          <p:cNvSpPr>
            <a:spLocks noGrp="1" noChangeArrowheads="1"/>
          </p:cNvSpPr>
          <p:nvPr>
            <p:ph type="body" sz="quarter" idx="13"/>
          </p:nvPr>
        </p:nvSpPr>
        <p:spPr>
          <a:xfrm>
            <a:off x="112962" y="907124"/>
            <a:ext cx="11812338" cy="4211768"/>
          </a:xfrm>
        </p:spPr>
        <p:txBody>
          <a:bodyPr>
            <a:normAutofit/>
          </a:bodyPr>
          <a:lstStyle/>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most widely used block cipher in world </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adopted in 1977 by NBS (now NIST)</a:t>
            </a:r>
          </a:p>
          <a:p>
            <a:pPr lvl="1" eaLnBrk="1" hangingPunct="1">
              <a:lnSpc>
                <a:spcPct val="100000"/>
              </a:lnSpc>
              <a:defRPr/>
            </a:pPr>
            <a:r>
              <a:rPr lang="en-US" altLang="en-US" sz="2800" dirty="0">
                <a:latin typeface="Times New Roman" panose="02020603050405020304" pitchFamily="18" charset="0"/>
                <a:cs typeface="Times New Roman" panose="02020603050405020304" pitchFamily="18" charset="0"/>
              </a:rPr>
              <a:t>as FIPS PUB 46</a:t>
            </a:r>
            <a:endParaRPr lang="en-AU" altLang="en-US" sz="2800" dirty="0">
              <a:latin typeface="Times New Roman" panose="02020603050405020304" pitchFamily="18" charset="0"/>
              <a:cs typeface="Times New Roman" panose="02020603050405020304" pitchFamily="18" charset="0"/>
            </a:endParaRP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encrypts 64-bit data using 56-bit key</a:t>
            </a: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has widespread use</a:t>
            </a: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has been considerable controversy over its security</a:t>
            </a:r>
            <a:endParaRPr lang="en-AU" altLang="en-US" dirty="0">
              <a:latin typeface="Times New Roman" panose="02020603050405020304" pitchFamily="18" charset="0"/>
              <a:cs typeface="Times New Roman" panose="02020603050405020304" pitchFamily="18" charset="0"/>
            </a:endParaRPr>
          </a:p>
          <a:p>
            <a:pPr eaLnBrk="1" hangingPunct="1">
              <a:lnSpc>
                <a:spcPct val="100000"/>
              </a:lnSpc>
              <a:buFont typeface="Wingdings" panose="05000000000000000000" pitchFamily="2" charset="2"/>
              <a:buChar char="§"/>
              <a:defRPr/>
            </a:pPr>
            <a:endParaRPr lang="en-AU" altLang="en-US"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FE82C6D5-FF4C-CBA3-1EB0-6A326D869A89}"/>
              </a:ext>
            </a:extLst>
          </p:cNvPr>
          <p:cNvSpPr>
            <a:spLocks noGrp="1"/>
          </p:cNvSpPr>
          <p:nvPr>
            <p:ph type="sldNum" sz="quarter" idx="12"/>
          </p:nvPr>
        </p:nvSpPr>
        <p:spPr/>
        <p:txBody>
          <a:bodyPr/>
          <a:lstStyle/>
          <a:p>
            <a:fld id="{DEEE902D-3665-514E-995A-5AFABF0C28ED}" type="slidenum">
              <a:rPr lang="en-PK" smtClean="0"/>
              <a:pPr/>
              <a:t>16</a:t>
            </a:fld>
            <a:endParaRPr lang="en-PK" dirty="0"/>
          </a:p>
        </p:txBody>
      </p:sp>
    </p:spTree>
    <p:extLst>
      <p:ext uri="{BB962C8B-B14F-4D97-AF65-F5344CB8AC3E}">
        <p14:creationId xmlns:p14="http://schemas.microsoft.com/office/powerpoint/2010/main" val="6117962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defRPr/>
            </a:pPr>
            <a:r>
              <a:rPr lang="en-US" altLang="en-US" b="1" dirty="0">
                <a:solidFill>
                  <a:schemeClr val="bg1"/>
                </a:solidFill>
                <a:latin typeface="Times New Roman" panose="02020603050405020304" pitchFamily="18" charset="0"/>
                <a:cs typeface="Times New Roman" panose="02020603050405020304" pitchFamily="18" charset="0"/>
              </a:rPr>
              <a:t>DES History</a:t>
            </a:r>
            <a:endParaRPr lang="en-AU" altLang="en-US" b="1" dirty="0">
              <a:solidFill>
                <a:schemeClr val="bg1"/>
              </a:solidFill>
              <a:latin typeface="Times New Roman" panose="02020603050405020304" pitchFamily="18" charset="0"/>
              <a:cs typeface="Times New Roman" panose="02020603050405020304" pitchFamily="18" charset="0"/>
            </a:endParaRPr>
          </a:p>
        </p:txBody>
      </p:sp>
      <p:sp>
        <p:nvSpPr>
          <p:cNvPr id="15363" name="Rectangle 3"/>
          <p:cNvSpPr>
            <a:spLocks noGrp="1" noChangeArrowheads="1"/>
          </p:cNvSpPr>
          <p:nvPr>
            <p:ph type="body" sz="quarter" idx="13"/>
          </p:nvPr>
        </p:nvSpPr>
        <p:spPr>
          <a:xfrm>
            <a:off x="112962" y="907124"/>
            <a:ext cx="11145588" cy="4211768"/>
          </a:xfrm>
        </p:spPr>
        <p:txBody>
          <a:bodyPr>
            <a:normAutofit/>
          </a:bodyPr>
          <a:lstStyle/>
          <a:p>
            <a:pPr eaLnBrk="1" hangingPunct="1">
              <a:lnSpc>
                <a:spcPct val="100000"/>
              </a:lnSpc>
              <a:defRPr/>
            </a:pPr>
            <a:r>
              <a:rPr lang="en-US" altLang="en-US" dirty="0">
                <a:latin typeface="Times New Roman" panose="02020603050405020304" pitchFamily="18" charset="0"/>
                <a:cs typeface="Times New Roman" panose="02020603050405020304" pitchFamily="18" charset="0"/>
              </a:rPr>
              <a:t>IBM developed Lucifer cipher</a:t>
            </a:r>
          </a:p>
          <a:p>
            <a:pPr lvl="1" eaLnBrk="1" hangingPunct="1">
              <a:lnSpc>
                <a:spcPct val="100000"/>
              </a:lnSpc>
              <a:defRPr/>
            </a:pPr>
            <a:r>
              <a:rPr lang="en-US" altLang="en-US" sz="2800" dirty="0">
                <a:latin typeface="Times New Roman" panose="02020603050405020304" pitchFamily="18" charset="0"/>
                <a:cs typeface="Times New Roman" panose="02020603050405020304" pitchFamily="18" charset="0"/>
              </a:rPr>
              <a:t>by team led by </a:t>
            </a:r>
            <a:r>
              <a:rPr lang="en-US" altLang="en-US" sz="2800" dirty="0" err="1">
                <a:latin typeface="Times New Roman" panose="02020603050405020304" pitchFamily="18" charset="0"/>
                <a:cs typeface="Times New Roman" panose="02020603050405020304" pitchFamily="18" charset="0"/>
              </a:rPr>
              <a:t>Feistel</a:t>
            </a:r>
            <a:endParaRPr lang="en-US" altLang="en-US" sz="2800" dirty="0">
              <a:latin typeface="Times New Roman" panose="02020603050405020304" pitchFamily="18" charset="0"/>
              <a:cs typeface="Times New Roman" panose="02020603050405020304" pitchFamily="18" charset="0"/>
            </a:endParaRPr>
          </a:p>
          <a:p>
            <a:pPr lvl="1" eaLnBrk="1" hangingPunct="1">
              <a:lnSpc>
                <a:spcPct val="100000"/>
              </a:lnSpc>
              <a:defRPr/>
            </a:pPr>
            <a:r>
              <a:rPr lang="en-US" altLang="en-US" sz="2800" dirty="0">
                <a:latin typeface="Times New Roman" panose="02020603050405020304" pitchFamily="18" charset="0"/>
                <a:cs typeface="Times New Roman" panose="02020603050405020304" pitchFamily="18" charset="0"/>
              </a:rPr>
              <a:t>used 64-bit data blocks with 128-bit key</a:t>
            </a:r>
          </a:p>
          <a:p>
            <a:pPr eaLnBrk="1" hangingPunct="1">
              <a:lnSpc>
                <a:spcPct val="100000"/>
              </a:lnSpc>
              <a:defRPr/>
            </a:pPr>
            <a:r>
              <a:rPr lang="en-US" altLang="en-US" dirty="0">
                <a:latin typeface="Times New Roman" panose="02020603050405020304" pitchFamily="18" charset="0"/>
                <a:cs typeface="Times New Roman" panose="02020603050405020304" pitchFamily="18" charset="0"/>
              </a:rPr>
              <a:t>then redeveloped as a commercial cipher with input from NSA and others</a:t>
            </a:r>
            <a:endParaRPr lang="en-AU" altLang="en-US" dirty="0">
              <a:latin typeface="Times New Roman" panose="02020603050405020304" pitchFamily="18" charset="0"/>
              <a:cs typeface="Times New Roman" panose="02020603050405020304" pitchFamily="18" charset="0"/>
            </a:endParaRPr>
          </a:p>
          <a:p>
            <a:pPr eaLnBrk="1" hangingPunct="1">
              <a:lnSpc>
                <a:spcPct val="100000"/>
              </a:lnSpc>
              <a:defRPr/>
            </a:pPr>
            <a:r>
              <a:rPr lang="en-US" altLang="en-US" dirty="0">
                <a:latin typeface="Times New Roman" panose="02020603050405020304" pitchFamily="18" charset="0"/>
                <a:cs typeface="Times New Roman" panose="02020603050405020304" pitchFamily="18" charset="0"/>
              </a:rPr>
              <a:t>in 1973 NBS issued request for proposals for a national cipher standard</a:t>
            </a:r>
          </a:p>
          <a:p>
            <a:pPr eaLnBrk="1" hangingPunct="1">
              <a:lnSpc>
                <a:spcPct val="100000"/>
              </a:lnSpc>
              <a:defRPr/>
            </a:pPr>
            <a:r>
              <a:rPr lang="en-US" altLang="en-US" dirty="0">
                <a:latin typeface="Times New Roman" panose="02020603050405020304" pitchFamily="18" charset="0"/>
                <a:cs typeface="Times New Roman" panose="02020603050405020304" pitchFamily="18" charset="0"/>
              </a:rPr>
              <a:t>IBM submitted their revised Lucifer which was eventually accepted as the DES</a:t>
            </a:r>
          </a:p>
        </p:txBody>
      </p:sp>
      <p:sp>
        <p:nvSpPr>
          <p:cNvPr id="2" name="Slide Number Placeholder 1">
            <a:extLst>
              <a:ext uri="{FF2B5EF4-FFF2-40B4-BE49-F238E27FC236}">
                <a16:creationId xmlns:a16="http://schemas.microsoft.com/office/drawing/2014/main" id="{276E944B-79E5-C1D0-BCD6-D2DAEE676F3A}"/>
              </a:ext>
            </a:extLst>
          </p:cNvPr>
          <p:cNvSpPr>
            <a:spLocks noGrp="1"/>
          </p:cNvSpPr>
          <p:nvPr>
            <p:ph type="sldNum" sz="quarter" idx="12"/>
          </p:nvPr>
        </p:nvSpPr>
        <p:spPr/>
        <p:txBody>
          <a:bodyPr/>
          <a:lstStyle/>
          <a:p>
            <a:fld id="{DEEE902D-3665-514E-995A-5AFABF0C28ED}" type="slidenum">
              <a:rPr lang="en-PK" smtClean="0"/>
              <a:pPr/>
              <a:t>17</a:t>
            </a:fld>
            <a:endParaRPr lang="en-PK" dirty="0"/>
          </a:p>
        </p:txBody>
      </p:sp>
    </p:spTree>
    <p:extLst>
      <p:ext uri="{BB962C8B-B14F-4D97-AF65-F5344CB8AC3E}">
        <p14:creationId xmlns:p14="http://schemas.microsoft.com/office/powerpoint/2010/main" val="36255406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defRPr/>
            </a:pPr>
            <a:r>
              <a:rPr lang="en-AU" altLang="en-US" b="1" dirty="0">
                <a:solidFill>
                  <a:schemeClr val="bg1"/>
                </a:solidFill>
                <a:latin typeface="Times New Roman" panose="02020603050405020304" pitchFamily="18" charset="0"/>
                <a:cs typeface="Times New Roman" panose="02020603050405020304" pitchFamily="18" charset="0"/>
              </a:rPr>
              <a:t>DES Design Controversy</a:t>
            </a:r>
          </a:p>
        </p:txBody>
      </p:sp>
      <p:sp>
        <p:nvSpPr>
          <p:cNvPr id="16387" name="Rectangle 3"/>
          <p:cNvSpPr>
            <a:spLocks noGrp="1" noChangeArrowheads="1"/>
          </p:cNvSpPr>
          <p:nvPr>
            <p:ph type="body" sz="quarter" idx="13"/>
          </p:nvPr>
        </p:nvSpPr>
        <p:spPr>
          <a:xfrm>
            <a:off x="112962" y="907123"/>
            <a:ext cx="12079038" cy="4791927"/>
          </a:xfrm>
        </p:spPr>
        <p:txBody>
          <a:bodyPr>
            <a:normAutofit/>
          </a:bodyPr>
          <a:lstStyle/>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although DES standard is public</a:t>
            </a:r>
          </a:p>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was considerable controversy over design </a:t>
            </a:r>
          </a:p>
          <a:p>
            <a:pPr lvl="1" eaLnBrk="1" hangingPunct="1">
              <a:lnSpc>
                <a:spcPct val="110000"/>
              </a:lnSpc>
              <a:buFont typeface="Wingdings" panose="05000000000000000000" pitchFamily="2" charset="2"/>
              <a:buChar char="§"/>
              <a:defRPr/>
            </a:pPr>
            <a:r>
              <a:rPr lang="en-AU" altLang="en-US" sz="2800" dirty="0">
                <a:latin typeface="Times New Roman" panose="02020603050405020304" pitchFamily="18" charset="0"/>
                <a:cs typeface="Times New Roman" panose="02020603050405020304" pitchFamily="18" charset="0"/>
              </a:rPr>
              <a:t>in choice of 56-bit key (vs Lucifer 128-bit)</a:t>
            </a:r>
          </a:p>
          <a:p>
            <a:pPr lvl="1" eaLnBrk="1" hangingPunct="1">
              <a:lnSpc>
                <a:spcPct val="110000"/>
              </a:lnSpc>
              <a:buFont typeface="Wingdings" panose="05000000000000000000" pitchFamily="2" charset="2"/>
              <a:buChar char="§"/>
              <a:defRPr/>
            </a:pPr>
            <a:r>
              <a:rPr lang="en-AU" altLang="en-US" sz="2800" dirty="0">
                <a:latin typeface="Times New Roman" panose="02020603050405020304" pitchFamily="18" charset="0"/>
                <a:cs typeface="Times New Roman" panose="02020603050405020304" pitchFamily="18" charset="0"/>
              </a:rPr>
              <a:t>and because design criteria were classified </a:t>
            </a:r>
          </a:p>
          <a:p>
            <a:pPr eaLnBrk="1" hangingPunct="1">
              <a:lnSpc>
                <a:spcPct val="11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subsequent events and public analysis show in fact design was appropriate</a:t>
            </a:r>
          </a:p>
          <a:p>
            <a:pPr eaLnBrk="1" hangingPunct="1">
              <a:lnSpc>
                <a:spcPct val="11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DES has become widely used, </a:t>
            </a:r>
            <a:r>
              <a:rPr lang="en-US" altLang="en-US" dirty="0" err="1">
                <a:latin typeface="Times New Roman" panose="02020603050405020304" pitchFamily="18" charset="0"/>
                <a:cs typeface="Times New Roman" panose="02020603050405020304" pitchFamily="18" charset="0"/>
              </a:rPr>
              <a:t>esp</a:t>
            </a:r>
            <a:r>
              <a:rPr lang="en-US" altLang="en-US" dirty="0">
                <a:latin typeface="Times New Roman" panose="02020603050405020304" pitchFamily="18" charset="0"/>
                <a:cs typeface="Times New Roman" panose="02020603050405020304" pitchFamily="18" charset="0"/>
              </a:rPr>
              <a:t> in financial applications</a:t>
            </a:r>
          </a:p>
          <a:p>
            <a:pPr eaLnBrk="1" hangingPunct="1">
              <a:lnSpc>
                <a:spcPct val="11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1977-1998 US Standard</a:t>
            </a:r>
          </a:p>
          <a:p>
            <a:pPr eaLnBrk="1" hangingPunct="1">
              <a:lnSpc>
                <a:spcPct val="11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Best studied cipher in the world</a:t>
            </a:r>
            <a:endParaRPr lang="en-AU" altLang="en-US" dirty="0">
              <a:latin typeface="Times New Roman" panose="02020603050405020304" pitchFamily="18" charset="0"/>
              <a:cs typeface="Times New Roman" panose="02020603050405020304" pitchFamily="18" charset="0"/>
            </a:endParaRPr>
          </a:p>
          <a:p>
            <a:pPr eaLnBrk="1" hangingPunct="1">
              <a:lnSpc>
                <a:spcPct val="110000"/>
              </a:lnSpc>
              <a:buFont typeface="Wingdings" panose="05000000000000000000" pitchFamily="2" charset="2"/>
              <a:buChar char="§"/>
              <a:defRPr/>
            </a:pPr>
            <a:endParaRPr lang="en-AU" altLang="en-US"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B49D19F6-DEE7-19A5-1799-E014538018DD}"/>
              </a:ext>
            </a:extLst>
          </p:cNvPr>
          <p:cNvSpPr>
            <a:spLocks noGrp="1"/>
          </p:cNvSpPr>
          <p:nvPr>
            <p:ph type="sldNum" sz="quarter" idx="12"/>
          </p:nvPr>
        </p:nvSpPr>
        <p:spPr/>
        <p:txBody>
          <a:bodyPr/>
          <a:lstStyle/>
          <a:p>
            <a:fld id="{DEEE902D-3665-514E-995A-5AFABF0C28ED}" type="slidenum">
              <a:rPr lang="en-PK" smtClean="0"/>
              <a:pPr/>
              <a:t>18</a:t>
            </a:fld>
            <a:endParaRPr lang="en-PK" dirty="0"/>
          </a:p>
        </p:txBody>
      </p:sp>
    </p:spTree>
    <p:extLst>
      <p:ext uri="{BB962C8B-B14F-4D97-AF65-F5344CB8AC3E}">
        <p14:creationId xmlns:p14="http://schemas.microsoft.com/office/powerpoint/2010/main" val="35128528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0" name="Rectangle 1026"/>
          <p:cNvSpPr>
            <a:spLocks noGrp="1" noChangeArrowheads="1"/>
          </p:cNvSpPr>
          <p:nvPr>
            <p:ph type="title"/>
          </p:nvPr>
        </p:nvSpPr>
        <p:spPr/>
        <p:txBody>
          <a:bodyPr vert="horz" lIns="92075" tIns="46038" rIns="92075" bIns="46038" rtlCol="0" anchor="b">
            <a:normAutofit/>
          </a:bodyPr>
          <a:lstStyle/>
          <a:p>
            <a:pPr>
              <a:defRPr/>
            </a:pPr>
            <a:r>
              <a:rPr lang="en-US" altLang="en-US" b="1" dirty="0">
                <a:solidFill>
                  <a:schemeClr val="bg1"/>
                </a:solidFill>
                <a:latin typeface="Times New Roman" panose="02020603050405020304" pitchFamily="18" charset="0"/>
                <a:cs typeface="Times New Roman" panose="02020603050405020304" pitchFamily="18" charset="0"/>
              </a:rPr>
              <a:t>DES Algorithm</a:t>
            </a:r>
          </a:p>
        </p:txBody>
      </p:sp>
      <p:pic>
        <p:nvPicPr>
          <p:cNvPr id="43010" name="Picture 1027" descr="Image8"/>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a:xfrm>
            <a:off x="2486819" y="865981"/>
            <a:ext cx="7218362" cy="51260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 name="Slide Number Placeholder 2">
            <a:extLst>
              <a:ext uri="{FF2B5EF4-FFF2-40B4-BE49-F238E27FC236}">
                <a16:creationId xmlns:a16="http://schemas.microsoft.com/office/drawing/2014/main" id="{70F6A583-398D-210D-ECD2-DEA08A9D5136}"/>
              </a:ext>
            </a:extLst>
          </p:cNvPr>
          <p:cNvSpPr>
            <a:spLocks noGrp="1"/>
          </p:cNvSpPr>
          <p:nvPr>
            <p:ph type="sldNum" sz="quarter" idx="12"/>
          </p:nvPr>
        </p:nvSpPr>
        <p:spPr/>
        <p:txBody>
          <a:bodyPr/>
          <a:lstStyle/>
          <a:p>
            <a:fld id="{DEEE902D-3665-514E-995A-5AFABF0C28ED}" type="slidenum">
              <a:rPr lang="en-PK" smtClean="0"/>
              <a:pPr/>
              <a:t>19</a:t>
            </a:fld>
            <a:endParaRPr lang="en-PK" dirty="0"/>
          </a:p>
        </p:txBody>
      </p:sp>
    </p:spTree>
    <p:extLst>
      <p:ext uri="{BB962C8B-B14F-4D97-AF65-F5344CB8AC3E}">
        <p14:creationId xmlns:p14="http://schemas.microsoft.com/office/powerpoint/2010/main" val="2566935987"/>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FC71BBF-C413-B9CE-1D70-926C8CC97222}"/>
              </a:ext>
            </a:extLst>
          </p:cNvPr>
          <p:cNvSpPr>
            <a:spLocks noGrp="1"/>
          </p:cNvSpPr>
          <p:nvPr>
            <p:ph type="sldNum" sz="quarter" idx="12"/>
          </p:nvPr>
        </p:nvSpPr>
        <p:spPr/>
        <p:txBody>
          <a:bodyPr/>
          <a:lstStyle/>
          <a:p>
            <a:fld id="{DEEE902D-3665-514E-995A-5AFABF0C28ED}" type="slidenum">
              <a:rPr lang="en-PK" smtClean="0"/>
              <a:pPr/>
              <a:t>2</a:t>
            </a:fld>
            <a:endParaRPr lang="en-PK" dirty="0"/>
          </a:p>
        </p:txBody>
      </p:sp>
      <p:sp>
        <p:nvSpPr>
          <p:cNvPr id="5" name="TextBox 4">
            <a:extLst>
              <a:ext uri="{FF2B5EF4-FFF2-40B4-BE49-F238E27FC236}">
                <a16:creationId xmlns:a16="http://schemas.microsoft.com/office/drawing/2014/main" id="{CD123CCD-20CD-F92B-6036-4489B8365BE0}"/>
              </a:ext>
            </a:extLst>
          </p:cNvPr>
          <p:cNvSpPr txBox="1"/>
          <p:nvPr/>
        </p:nvSpPr>
        <p:spPr>
          <a:xfrm>
            <a:off x="48052" y="1035543"/>
            <a:ext cx="5753731" cy="4591065"/>
          </a:xfrm>
          <a:prstGeom prst="rect">
            <a:avLst/>
          </a:prstGeom>
          <a:noFill/>
        </p:spPr>
        <p:txBody>
          <a:bodyPr wrap="square" rtlCol="0">
            <a:spAutoFit/>
          </a:bodyPr>
          <a:lstStyle/>
          <a:p>
            <a:pPr marL="285750" indent="-285750" algn="just">
              <a:lnSpc>
                <a:spcPct val="115000"/>
              </a:lnSpc>
              <a:spcAft>
                <a:spcPts val="1000"/>
              </a:spcAft>
              <a:buFont typeface="Wingdings" pitchFamily="2" charset="2"/>
              <a:buChar char="§"/>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Modern Block Ciphers</a:t>
            </a:r>
          </a:p>
          <a:p>
            <a:pPr marL="285750" indent="-285750" algn="just">
              <a:lnSpc>
                <a:spcPct val="115000"/>
              </a:lnSpc>
              <a:spcAft>
                <a:spcPts val="1000"/>
              </a:spcAft>
              <a:buFont typeface="Wingdings" pitchFamily="2" charset="2"/>
              <a:buChar char="§"/>
            </a:pPr>
            <a:r>
              <a:rPr lang="en-US" sz="2200" dirty="0">
                <a:latin typeface="Times New Roman" panose="02020603050405020304" pitchFamily="18" charset="0"/>
                <a:ea typeface="Calibri" panose="020F0502020204030204" pitchFamily="34" charset="0"/>
                <a:cs typeface="Times New Roman" panose="02020603050405020304" pitchFamily="18" charset="0"/>
              </a:rPr>
              <a:t>Block Vs Stream Ciphers</a:t>
            </a:r>
            <a:endParaRPr lang="en-US"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15000"/>
              </a:lnSpc>
              <a:spcAft>
                <a:spcPts val="1000"/>
              </a:spcAft>
              <a:buFont typeface="Wingdings" pitchFamily="2" charset="2"/>
              <a:buChar char="§"/>
            </a:pPr>
            <a:r>
              <a:rPr lang="en-US" sz="2200" dirty="0">
                <a:latin typeface="Times New Roman" panose="02020603050405020304" pitchFamily="18" charset="0"/>
                <a:ea typeface="Calibri" panose="020F0502020204030204" pitchFamily="34" charset="0"/>
                <a:cs typeface="Times New Roman" panose="02020603050405020304" pitchFamily="18" charset="0"/>
              </a:rPr>
              <a:t>Confusion and Diffusion </a:t>
            </a:r>
          </a:p>
          <a:p>
            <a:pPr marL="285750" indent="-285750" algn="just">
              <a:lnSpc>
                <a:spcPct val="115000"/>
              </a:lnSpc>
              <a:spcAft>
                <a:spcPts val="1000"/>
              </a:spcAft>
              <a:buFont typeface="Wingdings" pitchFamily="2" charset="2"/>
              <a:buChar char="§"/>
            </a:pPr>
            <a:r>
              <a:rPr lang="en-US" sz="2200" dirty="0" err="1">
                <a:latin typeface="Times New Roman" panose="02020603050405020304" pitchFamily="18" charset="0"/>
                <a:ea typeface="Calibri" panose="020F0502020204030204" pitchFamily="34" charset="0"/>
                <a:cs typeface="Times New Roman" panose="02020603050405020304" pitchFamily="18" charset="0"/>
              </a:rPr>
              <a:t>Feistal</a:t>
            </a:r>
            <a:r>
              <a:rPr lang="en-US" sz="2200" dirty="0">
                <a:latin typeface="Times New Roman" panose="02020603050405020304" pitchFamily="18" charset="0"/>
                <a:ea typeface="Calibri" panose="020F0502020204030204" pitchFamily="34" charset="0"/>
                <a:cs typeface="Times New Roman" panose="02020603050405020304" pitchFamily="18" charset="0"/>
              </a:rPr>
              <a:t> Cipher Structure</a:t>
            </a:r>
          </a:p>
          <a:p>
            <a:pPr marL="285750" indent="-285750" algn="just">
              <a:lnSpc>
                <a:spcPct val="115000"/>
              </a:lnSpc>
              <a:spcAft>
                <a:spcPts val="1000"/>
              </a:spcAft>
              <a:buFont typeface="Wingdings" pitchFamily="2" charset="2"/>
              <a:buChar char="§"/>
            </a:pPr>
            <a:r>
              <a:rPr lang="en-US" sz="2200" dirty="0">
                <a:latin typeface="Times New Roman" panose="02020603050405020304" pitchFamily="18" charset="0"/>
                <a:ea typeface="Calibri" panose="020F0502020204030204" pitchFamily="34" charset="0"/>
                <a:cs typeface="Times New Roman" panose="02020603050405020304" pitchFamily="18" charset="0"/>
              </a:rPr>
              <a:t>Data Encryption Standard (DES)</a:t>
            </a:r>
          </a:p>
          <a:p>
            <a:pPr marL="285750" indent="-285750" algn="just">
              <a:lnSpc>
                <a:spcPct val="115000"/>
              </a:lnSpc>
              <a:spcAft>
                <a:spcPts val="1000"/>
              </a:spcAft>
              <a:buFont typeface="Wingdings" pitchFamily="2" charset="2"/>
              <a:buChar char="§"/>
            </a:pPr>
            <a:r>
              <a:rPr lang="en-US" sz="2200" dirty="0">
                <a:latin typeface="Times New Roman" panose="02020603050405020304" pitchFamily="18" charset="0"/>
                <a:ea typeface="Calibri" panose="020F0502020204030204" pitchFamily="34" charset="0"/>
                <a:cs typeface="Times New Roman" panose="02020603050405020304" pitchFamily="18" charset="0"/>
              </a:rPr>
              <a:t> Avalanche Effect </a:t>
            </a:r>
          </a:p>
          <a:p>
            <a:pPr marL="285750" indent="-285750" algn="just">
              <a:lnSpc>
                <a:spcPct val="115000"/>
              </a:lnSpc>
              <a:spcAft>
                <a:spcPts val="1000"/>
              </a:spcAft>
              <a:buFont typeface="Wingdings" pitchFamily="2" charset="2"/>
              <a:buChar char="§"/>
            </a:pPr>
            <a:r>
              <a:rPr lang="en-US" sz="2200" dirty="0">
                <a:latin typeface="Times New Roman" panose="02020603050405020304" pitchFamily="18" charset="0"/>
                <a:ea typeface="Calibri" panose="020F0502020204030204" pitchFamily="34" charset="0"/>
                <a:cs typeface="Times New Roman" panose="02020603050405020304" pitchFamily="18" charset="0"/>
              </a:rPr>
              <a:t>Strength of DES – Timing Attacks </a:t>
            </a:r>
          </a:p>
          <a:p>
            <a:pPr marL="285750" indent="-285750" algn="just">
              <a:lnSpc>
                <a:spcPct val="115000"/>
              </a:lnSpc>
              <a:spcAft>
                <a:spcPts val="1000"/>
              </a:spcAft>
              <a:buFont typeface="Wingdings" pitchFamily="2" charset="2"/>
              <a:buChar char="§"/>
            </a:pPr>
            <a:r>
              <a:rPr lang="en-US" sz="2200" dirty="0">
                <a:latin typeface="Times New Roman" panose="02020603050405020304" pitchFamily="18" charset="0"/>
                <a:ea typeface="Calibri" panose="020F0502020204030204" pitchFamily="34" charset="0"/>
                <a:cs typeface="Times New Roman" panose="02020603050405020304" pitchFamily="18" charset="0"/>
              </a:rPr>
              <a:t>Mode of Operations (ECB, CBC)</a:t>
            </a:r>
          </a:p>
          <a:p>
            <a:pPr marL="285750" indent="-285750" algn="just">
              <a:lnSpc>
                <a:spcPct val="115000"/>
              </a:lnSpc>
              <a:spcAft>
                <a:spcPts val="1000"/>
              </a:spcAft>
              <a:buFont typeface="Wingdings" pitchFamily="2" charset="2"/>
              <a:buChar char="§"/>
            </a:pPr>
            <a:endParaRPr lang="en-US" sz="220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TextBox 29">
            <a:extLst>
              <a:ext uri="{FF2B5EF4-FFF2-40B4-BE49-F238E27FC236}">
                <a16:creationId xmlns:a16="http://schemas.microsoft.com/office/drawing/2014/main" id="{680AB005-B0DB-36AE-7E6A-1C2FCB211D1B}"/>
              </a:ext>
            </a:extLst>
          </p:cNvPr>
          <p:cNvSpPr txBox="1">
            <a:spLocks noChangeArrowheads="1"/>
          </p:cNvSpPr>
          <p:nvPr/>
        </p:nvSpPr>
        <p:spPr bwMode="auto">
          <a:xfrm>
            <a:off x="48052" y="47761"/>
            <a:ext cx="366670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r>
              <a:rPr lang="en-US" altLang="es-MX" sz="4000" b="1"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Lecture Outline</a:t>
            </a:r>
          </a:p>
        </p:txBody>
      </p:sp>
    </p:spTree>
    <p:extLst>
      <p:ext uri="{BB962C8B-B14F-4D97-AF65-F5344CB8AC3E}">
        <p14:creationId xmlns:p14="http://schemas.microsoft.com/office/powerpoint/2010/main" val="42532178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4" name="Rectangle 1026"/>
          <p:cNvSpPr>
            <a:spLocks noGrp="1" noChangeArrowheads="1"/>
          </p:cNvSpPr>
          <p:nvPr>
            <p:ph type="title"/>
          </p:nvPr>
        </p:nvSpPr>
        <p:spPr/>
        <p:txBody>
          <a:bodyPr vert="horz" lIns="92075" tIns="46038" rIns="92075" bIns="46038" rtlCol="0" anchor="b">
            <a:normAutofit/>
          </a:bodyPr>
          <a:lstStyle/>
          <a:p>
            <a:pPr>
              <a:defRPr/>
            </a:pPr>
            <a:r>
              <a:rPr lang="en-US" altLang="en-US" b="1" dirty="0">
                <a:solidFill>
                  <a:schemeClr val="bg1"/>
                </a:solidFill>
                <a:latin typeface="Times New Roman" panose="02020603050405020304" pitchFamily="18" charset="0"/>
                <a:cs typeface="Times New Roman" panose="02020603050405020304" pitchFamily="18" charset="0"/>
              </a:rPr>
              <a:t>DES Properties</a:t>
            </a:r>
          </a:p>
        </p:txBody>
      </p:sp>
      <p:pic>
        <p:nvPicPr>
          <p:cNvPr id="44034" name="Picture 1027" descr="Image8"/>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a:xfrm>
            <a:off x="2015331" y="1039813"/>
            <a:ext cx="8161338" cy="5070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 name="Slide Number Placeholder 2">
            <a:extLst>
              <a:ext uri="{FF2B5EF4-FFF2-40B4-BE49-F238E27FC236}">
                <a16:creationId xmlns:a16="http://schemas.microsoft.com/office/drawing/2014/main" id="{8F7EBB01-F06A-E6F4-C8AE-C494D7577EA5}"/>
              </a:ext>
            </a:extLst>
          </p:cNvPr>
          <p:cNvSpPr>
            <a:spLocks noGrp="1"/>
          </p:cNvSpPr>
          <p:nvPr>
            <p:ph type="sldNum" sz="quarter" idx="12"/>
          </p:nvPr>
        </p:nvSpPr>
        <p:spPr/>
        <p:txBody>
          <a:bodyPr/>
          <a:lstStyle/>
          <a:p>
            <a:fld id="{DEEE902D-3665-514E-995A-5AFABF0C28ED}" type="slidenum">
              <a:rPr lang="en-PK" smtClean="0"/>
              <a:pPr/>
              <a:t>20</a:t>
            </a:fld>
            <a:endParaRPr lang="en-PK" dirty="0"/>
          </a:p>
        </p:txBody>
      </p:sp>
    </p:spTree>
    <p:extLst>
      <p:ext uri="{BB962C8B-B14F-4D97-AF65-F5344CB8AC3E}">
        <p14:creationId xmlns:p14="http://schemas.microsoft.com/office/powerpoint/2010/main" val="1459054900"/>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530" y="51350"/>
            <a:ext cx="10515600" cy="744582"/>
          </a:xfrm>
        </p:spPr>
        <p:txBody>
          <a:bodyPr>
            <a:noAutofit/>
          </a:bodyPr>
          <a:lstStyle/>
          <a:p>
            <a:pPr>
              <a:defRPr/>
            </a:pPr>
            <a:r>
              <a:rPr lang="en-US" b="1" dirty="0">
                <a:solidFill>
                  <a:schemeClr val="bg1"/>
                </a:solidFill>
                <a:latin typeface="Times New Roman" panose="02020603050405020304" pitchFamily="18" charset="0"/>
                <a:cs typeface="Times New Roman" panose="02020603050405020304" pitchFamily="18" charset="0"/>
              </a:rPr>
              <a:t> DES  - Working Principle</a:t>
            </a:r>
          </a:p>
        </p:txBody>
      </p:sp>
      <p:pic>
        <p:nvPicPr>
          <p:cNvPr id="45059" name="Picture 3"/>
          <p:cNvPicPr>
            <a:picLocks noChangeAspect="1"/>
          </p:cNvPicPr>
          <p:nvPr/>
        </p:nvPicPr>
        <p:blipFill rotWithShape="1">
          <a:blip r:embed="rId2">
            <a:extLst>
              <a:ext uri="{28A0092B-C50C-407E-A947-70E740481C1C}">
                <a14:useLocalDpi xmlns:a14="http://schemas.microsoft.com/office/drawing/2010/main" val="0"/>
              </a:ext>
            </a:extLst>
          </a:blip>
          <a:srcRect l="25810" t="6516" r="5291" b="9506"/>
          <a:stretch/>
        </p:blipFill>
        <p:spPr bwMode="auto">
          <a:xfrm>
            <a:off x="2630845" y="1066800"/>
            <a:ext cx="6930310"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Slide Number Placeholder 3">
            <a:extLst>
              <a:ext uri="{FF2B5EF4-FFF2-40B4-BE49-F238E27FC236}">
                <a16:creationId xmlns:a16="http://schemas.microsoft.com/office/drawing/2014/main" id="{955C1AC6-1BE3-17A1-1AEE-86D6190D3842}"/>
              </a:ext>
            </a:extLst>
          </p:cNvPr>
          <p:cNvSpPr>
            <a:spLocks noGrp="1"/>
          </p:cNvSpPr>
          <p:nvPr>
            <p:ph type="sldNum" sz="quarter" idx="12"/>
          </p:nvPr>
        </p:nvSpPr>
        <p:spPr/>
        <p:txBody>
          <a:bodyPr/>
          <a:lstStyle/>
          <a:p>
            <a:fld id="{DEEE902D-3665-514E-995A-5AFABF0C28ED}" type="slidenum">
              <a:rPr lang="en-PK" smtClean="0"/>
              <a:pPr/>
              <a:t>21</a:t>
            </a:fld>
            <a:endParaRPr lang="en-PK" dirty="0"/>
          </a:p>
        </p:txBody>
      </p:sp>
    </p:spTree>
    <p:extLst>
      <p:ext uri="{BB962C8B-B14F-4D97-AF65-F5344CB8AC3E}">
        <p14:creationId xmlns:p14="http://schemas.microsoft.com/office/powerpoint/2010/main" val="28750530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1"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26871" y="886691"/>
            <a:ext cx="7559675" cy="5472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58" name="Slide Number Placeholder 5"/>
          <p:cNvSpPr>
            <a:spLocks noGrp="1"/>
          </p:cNvSpPr>
          <p:nvPr>
            <p:ph type="sldNum" sz="quarter" idx="12"/>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32F0C4F3-7E85-4EA1-AB41-8D4E33430629}" type="slidenum">
              <a:rPr lang="en-AU" altLang="en-US" smtClean="0"/>
              <a:pPr eaLnBrk="1" hangingPunct="1">
                <a:defRPr/>
              </a:pPr>
              <a:t>22</a:t>
            </a:fld>
            <a:endParaRPr lang="en-AU" altLang="en-US"/>
          </a:p>
        </p:txBody>
      </p:sp>
      <p:sp>
        <p:nvSpPr>
          <p:cNvPr id="19459" name="Rectangle 2"/>
          <p:cNvSpPr>
            <a:spLocks noGrp="1" noChangeArrowheads="1"/>
          </p:cNvSpPr>
          <p:nvPr>
            <p:ph type="title"/>
          </p:nvPr>
        </p:nvSpPr>
        <p:spPr/>
        <p:txBody>
          <a:bodyPr>
            <a:noAutofit/>
          </a:bodyPr>
          <a:lstStyle/>
          <a:p>
            <a:pPr>
              <a:defRPr/>
            </a:pPr>
            <a:r>
              <a:rPr lang="en-US" altLang="en-US" b="1" dirty="0">
                <a:solidFill>
                  <a:schemeClr val="bg1"/>
                </a:solidFill>
                <a:latin typeface="Times New Roman" panose="02020603050405020304" pitchFamily="18" charset="0"/>
                <a:cs typeface="Times New Roman" panose="02020603050405020304" pitchFamily="18" charset="0"/>
              </a:rPr>
              <a:t>DES Encryption</a:t>
            </a:r>
            <a:endParaRPr lang="en-AU" altLang="en-US" b="1" dirty="0">
              <a:solidFill>
                <a:schemeClr val="bg1"/>
              </a:solidFill>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F14D1D23-9E9B-8EA9-CD66-5A915082485C}"/>
              </a:ext>
            </a:extLst>
          </p:cNvPr>
          <p:cNvSpPr txBox="1">
            <a:spLocks/>
          </p:cNvSpPr>
          <p:nvPr/>
        </p:nvSpPr>
        <p:spPr>
          <a:xfrm>
            <a:off x="9431080" y="6502633"/>
            <a:ext cx="2743200" cy="365125"/>
          </a:xfrm>
          <a:prstGeom prst="rect">
            <a:avLst/>
          </a:prstGeom>
        </p:spPr>
        <p:txBody>
          <a:bodyPr vert="horz" lIns="91440" tIns="45720" rIns="91440" bIns="45720" rtlCol="0" anchor="ctr"/>
          <a:lstStyle>
            <a:defPPr>
              <a:defRPr lang="en-PK"/>
            </a:defPPr>
            <a:lvl1pPr marL="0" algn="r" defTabSz="914400" rtl="0" eaLnBrk="1" latinLnBrk="0" hangingPunct="1">
              <a:defRPr sz="1200" kern="1200">
                <a:solidFill>
                  <a:schemeClr val="bg1"/>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EEE902D-3665-514E-995A-5AFABF0C28ED}" type="slidenum">
              <a:rPr lang="en-PK" smtClean="0"/>
              <a:pPr/>
              <a:t>22</a:t>
            </a:fld>
            <a:endParaRPr lang="en-PK" dirty="0"/>
          </a:p>
        </p:txBody>
      </p:sp>
    </p:spTree>
    <p:extLst>
      <p:ext uri="{BB962C8B-B14F-4D97-AF65-F5344CB8AC3E}">
        <p14:creationId xmlns:p14="http://schemas.microsoft.com/office/powerpoint/2010/main" val="3957563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5"/>
          <p:cNvSpPr>
            <a:spLocks noGrp="1"/>
          </p:cNvSpPr>
          <p:nvPr>
            <p:ph type="sldNum" sz="quarter" idx="12"/>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C395F635-5608-4AF4-B1DF-6DF11CDA2B7C}" type="slidenum">
              <a:rPr lang="en-AU" altLang="en-US" smtClean="0"/>
              <a:pPr eaLnBrk="1" hangingPunct="1">
                <a:defRPr/>
              </a:pPr>
              <a:t>23</a:t>
            </a:fld>
            <a:endParaRPr lang="en-AU" altLang="en-US"/>
          </a:p>
        </p:txBody>
      </p:sp>
      <p:sp>
        <p:nvSpPr>
          <p:cNvPr id="20483" name="Rectangle 2"/>
          <p:cNvSpPr>
            <a:spLocks noGrp="1" noChangeArrowheads="1"/>
          </p:cNvSpPr>
          <p:nvPr>
            <p:ph type="title"/>
          </p:nvPr>
        </p:nvSpPr>
        <p:spPr/>
        <p:txBody>
          <a:bodyPr/>
          <a:lstStyle/>
          <a:p>
            <a:pPr>
              <a:defRPr/>
            </a:pPr>
            <a:r>
              <a:rPr lang="en-AU" altLang="en-US" b="1" dirty="0">
                <a:solidFill>
                  <a:schemeClr val="bg1"/>
                </a:solidFill>
                <a:latin typeface="Times New Roman" panose="02020603050405020304" pitchFamily="18" charset="0"/>
                <a:cs typeface="Times New Roman" panose="02020603050405020304" pitchFamily="18" charset="0"/>
              </a:rPr>
              <a:t>Initial Permutation IP</a:t>
            </a:r>
          </a:p>
        </p:txBody>
      </p:sp>
      <p:sp>
        <p:nvSpPr>
          <p:cNvPr id="20484" name="Rectangle 3"/>
          <p:cNvSpPr>
            <a:spLocks noGrp="1" noChangeArrowheads="1"/>
          </p:cNvSpPr>
          <p:nvPr>
            <p:ph type="body" sz="quarter" idx="13"/>
          </p:nvPr>
        </p:nvSpPr>
        <p:spPr>
          <a:xfrm>
            <a:off x="112962" y="907124"/>
            <a:ext cx="10515600" cy="4211768"/>
          </a:xfrm>
        </p:spPr>
        <p:txBody>
          <a:bodyPr>
            <a:normAutofit/>
          </a:bodyPr>
          <a:lstStyle/>
          <a:p>
            <a:pPr>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first step of the data computation </a:t>
            </a:r>
          </a:p>
          <a:p>
            <a:pPr>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IP reorders the input data bits </a:t>
            </a:r>
          </a:p>
          <a:p>
            <a:pPr>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even bits to LH half, odd bits to RH half </a:t>
            </a:r>
          </a:p>
          <a:p>
            <a:pPr>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quite regular in structure (easy in h/w)</a:t>
            </a:r>
          </a:p>
        </p:txBody>
      </p:sp>
      <p:sp>
        <p:nvSpPr>
          <p:cNvPr id="2" name="Slide Number Placeholder 2">
            <a:extLst>
              <a:ext uri="{FF2B5EF4-FFF2-40B4-BE49-F238E27FC236}">
                <a16:creationId xmlns:a16="http://schemas.microsoft.com/office/drawing/2014/main" id="{3142E2CA-DBFA-2FFE-7B8E-AA96B60DB45D}"/>
              </a:ext>
            </a:extLst>
          </p:cNvPr>
          <p:cNvSpPr txBox="1">
            <a:spLocks/>
          </p:cNvSpPr>
          <p:nvPr/>
        </p:nvSpPr>
        <p:spPr>
          <a:xfrm>
            <a:off x="9431080" y="6502633"/>
            <a:ext cx="2743200" cy="365125"/>
          </a:xfrm>
          <a:prstGeom prst="rect">
            <a:avLst/>
          </a:prstGeom>
        </p:spPr>
        <p:txBody>
          <a:bodyPr vert="horz" lIns="91440" tIns="45720" rIns="91440" bIns="45720" rtlCol="0" anchor="ctr"/>
          <a:lstStyle>
            <a:defPPr>
              <a:defRPr lang="en-PK"/>
            </a:defPPr>
            <a:lvl1pPr marL="0" algn="r" defTabSz="914400" rtl="0" eaLnBrk="1" latinLnBrk="0" hangingPunct="1">
              <a:defRPr sz="1200" kern="1200">
                <a:solidFill>
                  <a:schemeClr val="bg1"/>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EEE902D-3665-514E-995A-5AFABF0C28ED}" type="slidenum">
              <a:rPr lang="en-PK" smtClean="0"/>
              <a:pPr/>
              <a:t>23</a:t>
            </a:fld>
            <a:endParaRPr lang="en-PK" dirty="0"/>
          </a:p>
        </p:txBody>
      </p:sp>
    </p:spTree>
    <p:extLst>
      <p:ext uri="{BB962C8B-B14F-4D97-AF65-F5344CB8AC3E}">
        <p14:creationId xmlns:p14="http://schemas.microsoft.com/office/powerpoint/2010/main" val="33932478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1"/>
          <p:cNvSpPr>
            <a:spLocks noChangeArrowheads="1"/>
          </p:cNvSpPr>
          <p:nvPr/>
        </p:nvSpPr>
        <p:spPr bwMode="auto">
          <a:xfrm>
            <a:off x="4886326" y="1505636"/>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defRPr/>
            </a:pPr>
            <a:br>
              <a:rPr lang="en-AU" altLang="en-US"/>
            </a:br>
            <a:endParaRPr lang="en-AU" altLang="en-US"/>
          </a:p>
        </p:txBody>
      </p:sp>
      <p:graphicFrame>
        <p:nvGraphicFramePr>
          <p:cNvPr id="7" name="Content Placeholder 6"/>
          <p:cNvGraphicFramePr>
            <a:graphicFrameLocks noGrp="1"/>
          </p:cNvGraphicFramePr>
          <p:nvPr>
            <p:ph idx="4294967295"/>
            <p:extLst>
              <p:ext uri="{D42A27DB-BD31-4B8C-83A1-F6EECF244321}">
                <p14:modId xmlns:p14="http://schemas.microsoft.com/office/powerpoint/2010/main" val="2198560384"/>
              </p:ext>
            </p:extLst>
          </p:nvPr>
        </p:nvGraphicFramePr>
        <p:xfrm>
          <a:off x="2747168" y="753402"/>
          <a:ext cx="6697664" cy="5653820"/>
        </p:xfrm>
        <a:graphic>
          <a:graphicData uri="http://schemas.openxmlformats.org/drawingml/2006/table">
            <a:tbl>
              <a:tblPr/>
              <a:tblGrid>
                <a:gridCol w="837208">
                  <a:extLst>
                    <a:ext uri="{9D8B030D-6E8A-4147-A177-3AD203B41FA5}">
                      <a16:colId xmlns:a16="http://schemas.microsoft.com/office/drawing/2014/main" val="20000"/>
                    </a:ext>
                  </a:extLst>
                </a:gridCol>
                <a:gridCol w="837208">
                  <a:extLst>
                    <a:ext uri="{9D8B030D-6E8A-4147-A177-3AD203B41FA5}">
                      <a16:colId xmlns:a16="http://schemas.microsoft.com/office/drawing/2014/main" val="20001"/>
                    </a:ext>
                  </a:extLst>
                </a:gridCol>
                <a:gridCol w="837208">
                  <a:extLst>
                    <a:ext uri="{9D8B030D-6E8A-4147-A177-3AD203B41FA5}">
                      <a16:colId xmlns:a16="http://schemas.microsoft.com/office/drawing/2014/main" val="20002"/>
                    </a:ext>
                  </a:extLst>
                </a:gridCol>
                <a:gridCol w="837208">
                  <a:extLst>
                    <a:ext uri="{9D8B030D-6E8A-4147-A177-3AD203B41FA5}">
                      <a16:colId xmlns:a16="http://schemas.microsoft.com/office/drawing/2014/main" val="20003"/>
                    </a:ext>
                  </a:extLst>
                </a:gridCol>
                <a:gridCol w="837208">
                  <a:extLst>
                    <a:ext uri="{9D8B030D-6E8A-4147-A177-3AD203B41FA5}">
                      <a16:colId xmlns:a16="http://schemas.microsoft.com/office/drawing/2014/main" val="20004"/>
                    </a:ext>
                  </a:extLst>
                </a:gridCol>
                <a:gridCol w="837208">
                  <a:extLst>
                    <a:ext uri="{9D8B030D-6E8A-4147-A177-3AD203B41FA5}">
                      <a16:colId xmlns:a16="http://schemas.microsoft.com/office/drawing/2014/main" val="20005"/>
                    </a:ext>
                  </a:extLst>
                </a:gridCol>
                <a:gridCol w="837208">
                  <a:extLst>
                    <a:ext uri="{9D8B030D-6E8A-4147-A177-3AD203B41FA5}">
                      <a16:colId xmlns:a16="http://schemas.microsoft.com/office/drawing/2014/main" val="20006"/>
                    </a:ext>
                  </a:extLst>
                </a:gridCol>
                <a:gridCol w="837208">
                  <a:extLst>
                    <a:ext uri="{9D8B030D-6E8A-4147-A177-3AD203B41FA5}">
                      <a16:colId xmlns:a16="http://schemas.microsoft.com/office/drawing/2014/main" val="20007"/>
                    </a:ext>
                  </a:extLst>
                </a:gridCol>
              </a:tblGrid>
              <a:tr h="418081">
                <a:tc gridSpan="8">
                  <a:txBody>
                    <a:bodyPr/>
                    <a:lstStyle/>
                    <a:p>
                      <a:pPr algn="ctr"/>
                      <a:r>
                        <a:rPr lang="en-US" sz="2400" b="1" dirty="0">
                          <a:latin typeface="Times New Roman" panose="02020603050405020304" pitchFamily="18" charset="0"/>
                          <a:cs typeface="Times New Roman" panose="02020603050405020304" pitchFamily="18" charset="0"/>
                        </a:rPr>
                        <a:t>(a) Initial Permutation (IP)</a:t>
                      </a:r>
                    </a:p>
                  </a:txBody>
                  <a:tcPr marL="30718" marR="30718" marT="30711" marB="30711">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lnL w="12700" cmpd="sng">
                      <a:noFill/>
                      <a:prstDash val="solid"/>
                    </a:ln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99966">
                <a:tc>
                  <a:txBody>
                    <a:bodyPr/>
                    <a:lstStyle/>
                    <a:p>
                      <a:pPr algn="ctr"/>
                      <a:r>
                        <a:rPr lang="en-US" sz="1200" b="1">
                          <a:latin typeface="Times New Roman" panose="02020603050405020304" pitchFamily="18" charset="0"/>
                          <a:cs typeface="Times New Roman" panose="02020603050405020304" pitchFamily="18" charset="0"/>
                        </a:rPr>
                        <a:t>58</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50</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26</a:t>
                      </a:r>
                    </a:p>
                  </a:txBody>
                  <a:tcPr marL="30718" marR="30718" marT="30711" marB="30711">
                    <a:lnL>
                      <a:noFill/>
                    </a:lnL>
                    <a:lnR>
                      <a:noFill/>
                    </a:lnR>
                    <a:lnB>
                      <a:noFill/>
                    </a:lnB>
                  </a:tcPr>
                </a:tc>
                <a:tc>
                  <a:txBody>
                    <a:bodyPr/>
                    <a:lstStyle/>
                    <a:p>
                      <a:pPr algn="ctr"/>
                      <a:r>
                        <a:rPr lang="en-US" sz="1200" b="1">
                          <a:latin typeface="Times New Roman" panose="02020603050405020304" pitchFamily="18" charset="0"/>
                          <a:cs typeface="Times New Roman" panose="02020603050405020304" pitchFamily="18" charset="0"/>
                        </a:rPr>
                        <a:t>18</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10</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a:t>
                      </a:r>
                    </a:p>
                  </a:txBody>
                  <a:tcPr marL="30718" marR="30718" marT="30711" marB="30711">
                    <a:lnL>
                      <a:noFill/>
                    </a:lnL>
                    <a:lnR>
                      <a:noFill/>
                    </a:lnR>
                    <a:lnT>
                      <a:noFill/>
                    </a:lnT>
                    <a:lnB>
                      <a:noFill/>
                    </a:lnB>
                  </a:tcPr>
                </a:tc>
                <a:extLst>
                  <a:ext uri="{0D108BD9-81ED-4DB2-BD59-A6C34878D82A}">
                    <a16:rowId xmlns:a16="http://schemas.microsoft.com/office/drawing/2014/main" val="10001"/>
                  </a:ext>
                </a:extLst>
              </a:tr>
              <a:tr h="299966">
                <a:tc>
                  <a:txBody>
                    <a:bodyPr/>
                    <a:lstStyle/>
                    <a:p>
                      <a:pPr algn="ctr"/>
                      <a:r>
                        <a:rPr lang="en-US" sz="1200" b="1">
                          <a:latin typeface="Times New Roman" panose="02020603050405020304" pitchFamily="18" charset="0"/>
                          <a:cs typeface="Times New Roman" panose="02020603050405020304" pitchFamily="18" charset="0"/>
                        </a:rPr>
                        <a:t>60</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36</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28</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20</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a:t>
                      </a:r>
                    </a:p>
                  </a:txBody>
                  <a:tcPr marL="30718" marR="30718" marT="30711" marB="30711">
                    <a:lnL>
                      <a:noFill/>
                    </a:lnL>
                    <a:lnR>
                      <a:noFill/>
                    </a:lnR>
                    <a:lnT>
                      <a:noFill/>
                    </a:lnT>
                    <a:lnB>
                      <a:noFill/>
                    </a:lnB>
                  </a:tcPr>
                </a:tc>
                <a:extLst>
                  <a:ext uri="{0D108BD9-81ED-4DB2-BD59-A6C34878D82A}">
                    <a16:rowId xmlns:a16="http://schemas.microsoft.com/office/drawing/2014/main" val="10002"/>
                  </a:ext>
                </a:extLst>
              </a:tr>
              <a:tr h="299966">
                <a:tc>
                  <a:txBody>
                    <a:bodyPr/>
                    <a:lstStyle/>
                    <a:p>
                      <a:pPr algn="ctr"/>
                      <a:r>
                        <a:rPr lang="en-US" sz="1200" b="1">
                          <a:latin typeface="Times New Roman" panose="02020603050405020304" pitchFamily="18" charset="0"/>
                          <a:cs typeface="Times New Roman" panose="02020603050405020304" pitchFamily="18" charset="0"/>
                        </a:rPr>
                        <a:t>62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46</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38</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30</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6</a:t>
                      </a:r>
                    </a:p>
                  </a:txBody>
                  <a:tcPr marL="30718" marR="30718" marT="30711" marB="30711">
                    <a:lnL>
                      <a:noFill/>
                    </a:lnL>
                    <a:lnR>
                      <a:noFill/>
                    </a:lnR>
                    <a:lnT>
                      <a:noFill/>
                    </a:lnT>
                    <a:lnB>
                      <a:noFill/>
                    </a:lnB>
                  </a:tcPr>
                </a:tc>
                <a:extLst>
                  <a:ext uri="{0D108BD9-81ED-4DB2-BD59-A6C34878D82A}">
                    <a16:rowId xmlns:a16="http://schemas.microsoft.com/office/drawing/2014/main" val="10003"/>
                  </a:ext>
                </a:extLst>
              </a:tr>
              <a:tr h="299966">
                <a:tc>
                  <a:txBody>
                    <a:bodyPr/>
                    <a:lstStyle/>
                    <a:p>
                      <a:pPr algn="ctr"/>
                      <a:r>
                        <a:rPr lang="en-US" sz="1200" b="1">
                          <a:latin typeface="Times New Roman" panose="02020603050405020304" pitchFamily="18" charset="0"/>
                          <a:cs typeface="Times New Roman" panose="02020603050405020304" pitchFamily="18" charset="0"/>
                        </a:rPr>
                        <a:t>64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56</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48</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40</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16</a:t>
                      </a:r>
                    </a:p>
                  </a:txBody>
                  <a:tcPr marL="30718" marR="30718" marT="30711" marB="30711">
                    <a:lnL>
                      <a:noFill/>
                    </a:lnL>
                    <a:lnR>
                      <a:noFill/>
                    </a:lnR>
                    <a:lnT>
                      <a:noFill/>
                    </a:lnT>
                    <a:lnB>
                      <a:noFill/>
                    </a:lnB>
                  </a:tcPr>
                </a:tc>
                <a:tc>
                  <a:txBody>
                    <a:bodyPr/>
                    <a:lstStyle/>
                    <a:p>
                      <a:pPr algn="ctr"/>
                      <a:r>
                        <a:rPr lang="en-US" sz="1200" b="1" dirty="0">
                          <a:latin typeface="Times New Roman" panose="02020603050405020304" pitchFamily="18" charset="0"/>
                          <a:cs typeface="Times New Roman" panose="02020603050405020304" pitchFamily="18" charset="0"/>
                        </a:rPr>
                        <a:t>8</a:t>
                      </a:r>
                    </a:p>
                  </a:txBody>
                  <a:tcPr marL="30718" marR="30718" marT="30711" marB="30711">
                    <a:lnL>
                      <a:noFill/>
                    </a:lnL>
                    <a:lnR>
                      <a:noFill/>
                    </a:lnR>
                    <a:lnT>
                      <a:noFill/>
                    </a:lnT>
                    <a:lnB>
                      <a:noFill/>
                    </a:lnB>
                  </a:tcPr>
                </a:tc>
                <a:extLst>
                  <a:ext uri="{0D108BD9-81ED-4DB2-BD59-A6C34878D82A}">
                    <a16:rowId xmlns:a16="http://schemas.microsoft.com/office/drawing/2014/main" val="10004"/>
                  </a:ext>
                </a:extLst>
              </a:tr>
              <a:tr h="299966">
                <a:tc>
                  <a:txBody>
                    <a:bodyPr/>
                    <a:lstStyle/>
                    <a:p>
                      <a:pPr algn="ctr"/>
                      <a:r>
                        <a:rPr lang="en-US" sz="1200" b="1">
                          <a:latin typeface="Times New Roman" panose="02020603050405020304" pitchFamily="18" charset="0"/>
                          <a:cs typeface="Times New Roman" panose="02020603050405020304" pitchFamily="18" charset="0"/>
                        </a:rPr>
                        <a:t>57</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49</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41</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25</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17</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9</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a:t>
                      </a:r>
                    </a:p>
                  </a:txBody>
                  <a:tcPr marL="30718" marR="30718" marT="30711" marB="30711">
                    <a:lnL>
                      <a:noFill/>
                    </a:lnL>
                    <a:lnR>
                      <a:noFill/>
                    </a:lnR>
                    <a:lnT>
                      <a:noFill/>
                    </a:lnT>
                    <a:lnB>
                      <a:noFill/>
                    </a:lnB>
                  </a:tcPr>
                </a:tc>
                <a:extLst>
                  <a:ext uri="{0D108BD9-81ED-4DB2-BD59-A6C34878D82A}">
                    <a16:rowId xmlns:a16="http://schemas.microsoft.com/office/drawing/2014/main" val="10005"/>
                  </a:ext>
                </a:extLst>
              </a:tr>
              <a:tr h="299966">
                <a:tc>
                  <a:txBody>
                    <a:bodyPr/>
                    <a:lstStyle/>
                    <a:p>
                      <a:pPr algn="ctr"/>
                      <a:r>
                        <a:rPr lang="en-US" sz="1200" b="1">
                          <a:latin typeface="Times New Roman" panose="02020603050405020304" pitchFamily="18" charset="0"/>
                          <a:cs typeface="Times New Roman" panose="02020603050405020304" pitchFamily="18" charset="0"/>
                        </a:rPr>
                        <a:t>59</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51</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35</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27</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19</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11</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a:t>
                      </a:r>
                    </a:p>
                  </a:txBody>
                  <a:tcPr marL="30718" marR="30718" marT="30711" marB="30711">
                    <a:lnL>
                      <a:noFill/>
                    </a:lnL>
                    <a:lnR>
                      <a:noFill/>
                    </a:lnR>
                    <a:lnT>
                      <a:noFill/>
                    </a:lnT>
                    <a:lnB>
                      <a:noFill/>
                    </a:lnB>
                  </a:tcPr>
                </a:tc>
                <a:extLst>
                  <a:ext uri="{0D108BD9-81ED-4DB2-BD59-A6C34878D82A}">
                    <a16:rowId xmlns:a16="http://schemas.microsoft.com/office/drawing/2014/main" val="10006"/>
                  </a:ext>
                </a:extLst>
              </a:tr>
              <a:tr h="299966">
                <a:tc>
                  <a:txBody>
                    <a:bodyPr/>
                    <a:lstStyle/>
                    <a:p>
                      <a:pPr algn="ctr"/>
                      <a:r>
                        <a:rPr lang="en-US" sz="1200" b="1">
                          <a:latin typeface="Times New Roman" panose="02020603050405020304" pitchFamily="18" charset="0"/>
                          <a:cs typeface="Times New Roman" panose="02020603050405020304" pitchFamily="18" charset="0"/>
                        </a:rPr>
                        <a:t>61</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45</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37</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29</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21</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a:t>
                      </a:r>
                    </a:p>
                  </a:txBody>
                  <a:tcPr marL="30718" marR="30718" marT="30711" marB="30711">
                    <a:lnL>
                      <a:noFill/>
                    </a:lnL>
                    <a:lnR>
                      <a:noFill/>
                    </a:lnR>
                    <a:lnT>
                      <a:noFill/>
                    </a:lnT>
                    <a:lnB>
                      <a:noFill/>
                    </a:lnB>
                  </a:tcPr>
                </a:tc>
                <a:extLst>
                  <a:ext uri="{0D108BD9-81ED-4DB2-BD59-A6C34878D82A}">
                    <a16:rowId xmlns:a16="http://schemas.microsoft.com/office/drawing/2014/main" val="10007"/>
                  </a:ext>
                </a:extLst>
              </a:tr>
              <a:tr h="299966">
                <a:tc>
                  <a:txBody>
                    <a:bodyPr/>
                    <a:lstStyle/>
                    <a:p>
                      <a:pPr algn="ctr"/>
                      <a:r>
                        <a:rPr lang="en-US" sz="1200" b="1">
                          <a:latin typeface="Times New Roman" panose="02020603050405020304" pitchFamily="18" charset="0"/>
                          <a:cs typeface="Times New Roman" panose="02020603050405020304" pitchFamily="18" charset="0"/>
                        </a:rPr>
                        <a:t>63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55</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47</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39</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31</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15</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7</a:t>
                      </a:r>
                    </a:p>
                  </a:txBody>
                  <a:tcPr marL="30718" marR="30718" marT="30711" marB="30711">
                    <a:lnL>
                      <a:noFill/>
                    </a:lnL>
                    <a:lnR>
                      <a:noFill/>
                    </a:lnR>
                    <a:lnT>
                      <a:noFill/>
                    </a:lnT>
                    <a:lnB>
                      <a:noFill/>
                    </a:lnB>
                  </a:tcPr>
                </a:tc>
                <a:extLst>
                  <a:ext uri="{0D108BD9-81ED-4DB2-BD59-A6C34878D82A}">
                    <a16:rowId xmlns:a16="http://schemas.microsoft.com/office/drawing/2014/main" val="10008"/>
                  </a:ext>
                </a:extLst>
              </a:tr>
              <a:tr h="418081">
                <a:tc gridSpan="8">
                  <a:txBody>
                    <a:bodyPr/>
                    <a:lstStyle/>
                    <a:p>
                      <a:pPr algn="ctr"/>
                      <a:r>
                        <a:rPr lang="en-US" sz="2400" b="1" dirty="0">
                          <a:latin typeface="Times New Roman" panose="02020603050405020304" pitchFamily="18" charset="0"/>
                          <a:cs typeface="Times New Roman" panose="02020603050405020304" pitchFamily="18" charset="0"/>
                        </a:rPr>
                        <a:t>(b) Inverse Initial Permutation (IP</a:t>
                      </a:r>
                      <a:r>
                        <a:rPr lang="en-US" sz="2400" b="1" baseline="30000" dirty="0">
                          <a:latin typeface="Times New Roman" panose="02020603050405020304" pitchFamily="18" charset="0"/>
                          <a:cs typeface="Times New Roman" panose="02020603050405020304" pitchFamily="18" charset="0"/>
                        </a:rPr>
                        <a:t>1</a:t>
                      </a:r>
                      <a:r>
                        <a:rPr lang="en-US" sz="2400" b="1" dirty="0">
                          <a:latin typeface="Times New Roman" panose="02020603050405020304" pitchFamily="18" charset="0"/>
                          <a:cs typeface="Times New Roman" panose="02020603050405020304" pitchFamily="18" charset="0"/>
                        </a:rPr>
                        <a:t>)</a:t>
                      </a:r>
                    </a:p>
                  </a:txBody>
                  <a:tcPr marL="30718" marR="30718" marT="30711" marB="30711">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lnL w="12700" cmpd="sng">
                      <a:noFill/>
                      <a:prstDash val="solid"/>
                    </a:lnL>
                    <a:lnT w="12700" cmpd="sng">
                      <a:noFill/>
                      <a:prstDash val="solid"/>
                    </a:lnT>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9"/>
                  </a:ext>
                </a:extLst>
              </a:tr>
              <a:tr h="299966">
                <a:tc>
                  <a:txBody>
                    <a:bodyPr/>
                    <a:lstStyle/>
                    <a:p>
                      <a:pPr algn="ctr"/>
                      <a:r>
                        <a:rPr lang="en-US" sz="1200" b="1">
                          <a:latin typeface="Times New Roman" panose="02020603050405020304" pitchFamily="18" charset="0"/>
                          <a:cs typeface="Times New Roman" panose="02020603050405020304" pitchFamily="18" charset="0"/>
                        </a:rPr>
                        <a:t>40</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8</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48</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16</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56</a:t>
                      </a:r>
                    </a:p>
                  </a:txBody>
                  <a:tcPr marL="30718" marR="30718" marT="30711" marB="30711">
                    <a:lnL>
                      <a:noFill/>
                    </a:lnL>
                    <a:lnR>
                      <a:noFill/>
                    </a:lnR>
                    <a:lnB>
                      <a:noFill/>
                    </a:lnB>
                  </a:tcPr>
                </a:tc>
                <a:tc>
                  <a:txBody>
                    <a:bodyPr/>
                    <a:lstStyle/>
                    <a:p>
                      <a:pPr algn="ctr"/>
                      <a:r>
                        <a:rPr lang="en-US" sz="1200" b="1">
                          <a:latin typeface="Times New Roman" panose="02020603050405020304" pitchFamily="18" charset="0"/>
                          <a:cs typeface="Times New Roman" panose="02020603050405020304" pitchFamily="18" charset="0"/>
                        </a:rPr>
                        <a:t>24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64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32</a:t>
                      </a:r>
                    </a:p>
                  </a:txBody>
                  <a:tcPr marL="30718" marR="30718" marT="30711" marB="30711">
                    <a:lnL>
                      <a:noFill/>
                    </a:lnL>
                    <a:lnR>
                      <a:noFill/>
                    </a:lnR>
                    <a:lnT>
                      <a:noFill/>
                    </a:lnT>
                    <a:lnB>
                      <a:noFill/>
                    </a:lnB>
                  </a:tcPr>
                </a:tc>
                <a:extLst>
                  <a:ext uri="{0D108BD9-81ED-4DB2-BD59-A6C34878D82A}">
                    <a16:rowId xmlns:a16="http://schemas.microsoft.com/office/drawing/2014/main" val="10010"/>
                  </a:ext>
                </a:extLst>
              </a:tr>
              <a:tr h="299966">
                <a:tc>
                  <a:txBody>
                    <a:bodyPr/>
                    <a:lstStyle/>
                    <a:p>
                      <a:pPr algn="ctr"/>
                      <a:r>
                        <a:rPr lang="en-US" sz="1200" b="1">
                          <a:latin typeface="Times New Roman" panose="02020603050405020304" pitchFamily="18" charset="0"/>
                          <a:cs typeface="Times New Roman" panose="02020603050405020304" pitchFamily="18" charset="0"/>
                        </a:rPr>
                        <a:t>39</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7</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47</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15</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55</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63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31</a:t>
                      </a:r>
                    </a:p>
                  </a:txBody>
                  <a:tcPr marL="30718" marR="30718" marT="30711" marB="30711">
                    <a:lnL>
                      <a:noFill/>
                    </a:lnL>
                    <a:lnR>
                      <a:noFill/>
                    </a:lnR>
                    <a:lnT>
                      <a:noFill/>
                    </a:lnT>
                    <a:lnB>
                      <a:noFill/>
                    </a:lnB>
                  </a:tcPr>
                </a:tc>
                <a:extLst>
                  <a:ext uri="{0D108BD9-81ED-4DB2-BD59-A6C34878D82A}">
                    <a16:rowId xmlns:a16="http://schemas.microsoft.com/office/drawing/2014/main" val="10011"/>
                  </a:ext>
                </a:extLst>
              </a:tr>
              <a:tr h="299966">
                <a:tc>
                  <a:txBody>
                    <a:bodyPr/>
                    <a:lstStyle/>
                    <a:p>
                      <a:pPr algn="ctr"/>
                      <a:r>
                        <a:rPr lang="en-US" sz="1200" b="1">
                          <a:latin typeface="Times New Roman" panose="02020603050405020304" pitchFamily="18" charset="0"/>
                          <a:cs typeface="Times New Roman" panose="02020603050405020304" pitchFamily="18" charset="0"/>
                        </a:rPr>
                        <a:t>38</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6</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46</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62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30</a:t>
                      </a:r>
                    </a:p>
                  </a:txBody>
                  <a:tcPr marL="30718" marR="30718" marT="30711" marB="30711">
                    <a:lnL>
                      <a:noFill/>
                    </a:lnL>
                    <a:lnR>
                      <a:noFill/>
                    </a:lnR>
                    <a:lnT>
                      <a:noFill/>
                    </a:lnT>
                    <a:lnB>
                      <a:noFill/>
                    </a:lnB>
                  </a:tcPr>
                </a:tc>
                <a:extLst>
                  <a:ext uri="{0D108BD9-81ED-4DB2-BD59-A6C34878D82A}">
                    <a16:rowId xmlns:a16="http://schemas.microsoft.com/office/drawing/2014/main" val="10012"/>
                  </a:ext>
                </a:extLst>
              </a:tr>
              <a:tr h="299966">
                <a:tc>
                  <a:txBody>
                    <a:bodyPr/>
                    <a:lstStyle/>
                    <a:p>
                      <a:pPr algn="ctr"/>
                      <a:r>
                        <a:rPr lang="en-US" sz="1200" b="1">
                          <a:latin typeface="Times New Roman" panose="02020603050405020304" pitchFamily="18" charset="0"/>
                          <a:cs typeface="Times New Roman" panose="02020603050405020304" pitchFamily="18" charset="0"/>
                        </a:rPr>
                        <a:t>37</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45</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21</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61</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29</a:t>
                      </a:r>
                    </a:p>
                  </a:txBody>
                  <a:tcPr marL="30718" marR="30718" marT="30711" marB="30711">
                    <a:lnL>
                      <a:noFill/>
                    </a:lnL>
                    <a:lnR>
                      <a:noFill/>
                    </a:lnR>
                    <a:lnT>
                      <a:noFill/>
                    </a:lnT>
                    <a:lnB>
                      <a:noFill/>
                    </a:lnB>
                  </a:tcPr>
                </a:tc>
                <a:extLst>
                  <a:ext uri="{0D108BD9-81ED-4DB2-BD59-A6C34878D82A}">
                    <a16:rowId xmlns:a16="http://schemas.microsoft.com/office/drawing/2014/main" val="10013"/>
                  </a:ext>
                </a:extLst>
              </a:tr>
              <a:tr h="299966">
                <a:tc>
                  <a:txBody>
                    <a:bodyPr/>
                    <a:lstStyle/>
                    <a:p>
                      <a:pPr algn="ctr"/>
                      <a:r>
                        <a:rPr lang="en-US" sz="1200" b="1">
                          <a:latin typeface="Times New Roman" panose="02020603050405020304" pitchFamily="18" charset="0"/>
                          <a:cs typeface="Times New Roman" panose="02020603050405020304" pitchFamily="18" charset="0"/>
                        </a:rPr>
                        <a:t>36</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20</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60</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28</a:t>
                      </a:r>
                    </a:p>
                  </a:txBody>
                  <a:tcPr marL="30718" marR="30718" marT="30711" marB="30711">
                    <a:lnL>
                      <a:noFill/>
                    </a:lnL>
                    <a:lnR>
                      <a:noFill/>
                    </a:lnR>
                    <a:lnT>
                      <a:noFill/>
                    </a:lnT>
                    <a:lnB>
                      <a:noFill/>
                    </a:lnB>
                  </a:tcPr>
                </a:tc>
                <a:extLst>
                  <a:ext uri="{0D108BD9-81ED-4DB2-BD59-A6C34878D82A}">
                    <a16:rowId xmlns:a16="http://schemas.microsoft.com/office/drawing/2014/main" val="10014"/>
                  </a:ext>
                </a:extLst>
              </a:tr>
              <a:tr h="299966">
                <a:tc>
                  <a:txBody>
                    <a:bodyPr/>
                    <a:lstStyle/>
                    <a:p>
                      <a:pPr algn="ctr"/>
                      <a:r>
                        <a:rPr lang="en-US" sz="1200" b="1">
                          <a:latin typeface="Times New Roman" panose="02020603050405020304" pitchFamily="18" charset="0"/>
                          <a:cs typeface="Times New Roman" panose="02020603050405020304" pitchFamily="18" charset="0"/>
                        </a:rPr>
                        <a:t>35</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11</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51</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19</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59</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27</a:t>
                      </a:r>
                    </a:p>
                  </a:txBody>
                  <a:tcPr marL="30718" marR="30718" marT="30711" marB="30711">
                    <a:lnL>
                      <a:noFill/>
                    </a:lnL>
                    <a:lnR>
                      <a:noFill/>
                    </a:lnR>
                    <a:lnT>
                      <a:noFill/>
                    </a:lnT>
                    <a:lnB>
                      <a:noFill/>
                    </a:lnB>
                  </a:tcPr>
                </a:tc>
                <a:extLst>
                  <a:ext uri="{0D108BD9-81ED-4DB2-BD59-A6C34878D82A}">
                    <a16:rowId xmlns:a16="http://schemas.microsoft.com/office/drawing/2014/main" val="10015"/>
                  </a:ext>
                </a:extLst>
              </a:tr>
              <a:tr h="299966">
                <a:tc>
                  <a:txBody>
                    <a:bodyPr/>
                    <a:lstStyle/>
                    <a:p>
                      <a:pPr algn="ctr"/>
                      <a:r>
                        <a:rPr lang="en-US" sz="1200" b="1">
                          <a:latin typeface="Times New Roman" panose="02020603050405020304" pitchFamily="18" charset="0"/>
                          <a:cs typeface="Times New Roman" panose="02020603050405020304" pitchFamily="18" charset="0"/>
                        </a:rPr>
                        <a:t>34</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42</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10</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50</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18</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58</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26</a:t>
                      </a:r>
                    </a:p>
                  </a:txBody>
                  <a:tcPr marL="30718" marR="30718" marT="30711" marB="30711">
                    <a:lnL>
                      <a:noFill/>
                    </a:lnL>
                    <a:lnR>
                      <a:noFill/>
                    </a:lnR>
                    <a:lnT>
                      <a:noFill/>
                    </a:lnT>
                    <a:lnB>
                      <a:noFill/>
                    </a:lnB>
                  </a:tcPr>
                </a:tc>
                <a:extLst>
                  <a:ext uri="{0D108BD9-81ED-4DB2-BD59-A6C34878D82A}">
                    <a16:rowId xmlns:a16="http://schemas.microsoft.com/office/drawing/2014/main" val="10016"/>
                  </a:ext>
                </a:extLst>
              </a:tr>
              <a:tr h="299966">
                <a:tc>
                  <a:txBody>
                    <a:bodyPr/>
                    <a:lstStyle/>
                    <a:p>
                      <a:pPr algn="ctr"/>
                      <a:r>
                        <a:rPr lang="en-US" sz="1200" b="1">
                          <a:latin typeface="Times New Roman" panose="02020603050405020304" pitchFamily="18" charset="0"/>
                          <a:cs typeface="Times New Roman" panose="02020603050405020304" pitchFamily="18" charset="0"/>
                        </a:rPr>
                        <a:t>33</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a:t>
                      </a:r>
                    </a:p>
                  </a:txBody>
                  <a:tcPr marL="30718" marR="30718" marT="30711" marB="30711">
                    <a:lnL>
                      <a:noFill/>
                    </a:lnL>
                    <a:lnR>
                      <a:noFill/>
                    </a:lnR>
                    <a:lnT>
                      <a:noFill/>
                    </a:lnT>
                    <a:lnB>
                      <a:noFill/>
                    </a:lnB>
                  </a:tcPr>
                </a:tc>
                <a:tc>
                  <a:txBody>
                    <a:bodyPr/>
                    <a:lstStyle/>
                    <a:p>
                      <a:pPr algn="ctr"/>
                      <a:r>
                        <a:rPr lang="en-US" sz="1200" b="1" dirty="0">
                          <a:latin typeface="Times New Roman" panose="02020603050405020304" pitchFamily="18" charset="0"/>
                          <a:cs typeface="Times New Roman" panose="02020603050405020304" pitchFamily="18" charset="0"/>
                        </a:rPr>
                        <a:t>41</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9</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49</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17</a:t>
                      </a:r>
                    </a:p>
                  </a:txBody>
                  <a:tcPr marL="30718" marR="30718" marT="30711" marB="30711">
                    <a:lnL>
                      <a:noFill/>
                    </a:lnL>
                    <a:lnR>
                      <a:noFill/>
                    </a:lnR>
                    <a:lnT>
                      <a:noFill/>
                    </a:lnT>
                    <a:lnB>
                      <a:noFill/>
                    </a:lnB>
                  </a:tcPr>
                </a:tc>
                <a:tc>
                  <a:txBody>
                    <a:bodyPr/>
                    <a:lstStyle/>
                    <a:p>
                      <a:pPr algn="ctr"/>
                      <a:r>
                        <a:rPr lang="en-US" sz="1200" b="1">
                          <a:latin typeface="Times New Roman" panose="02020603050405020304" pitchFamily="18" charset="0"/>
                          <a:cs typeface="Times New Roman" panose="02020603050405020304" pitchFamily="18" charset="0"/>
                        </a:rPr>
                        <a:t>57</a:t>
                      </a:r>
                    </a:p>
                  </a:txBody>
                  <a:tcPr marL="30718" marR="30718" marT="30711" marB="30711">
                    <a:lnL>
                      <a:noFill/>
                    </a:lnL>
                    <a:lnR>
                      <a:noFill/>
                    </a:lnR>
                    <a:lnT>
                      <a:noFill/>
                    </a:lnT>
                    <a:lnB>
                      <a:noFill/>
                    </a:lnB>
                  </a:tcPr>
                </a:tc>
                <a:tc>
                  <a:txBody>
                    <a:bodyPr/>
                    <a:lstStyle/>
                    <a:p>
                      <a:pPr algn="ctr"/>
                      <a:r>
                        <a:rPr lang="en-US" sz="1200" b="1" dirty="0">
                          <a:latin typeface="Times New Roman" panose="02020603050405020304" pitchFamily="18" charset="0"/>
                          <a:cs typeface="Times New Roman" panose="02020603050405020304" pitchFamily="18" charset="0"/>
                        </a:rPr>
                        <a:t>25</a:t>
                      </a:r>
                    </a:p>
                  </a:txBody>
                  <a:tcPr marL="30718" marR="30718" marT="30711" marB="30711">
                    <a:lnL>
                      <a:noFill/>
                    </a:lnL>
                    <a:lnR>
                      <a:noFill/>
                    </a:lnR>
                    <a:lnT>
                      <a:noFill/>
                    </a:lnT>
                    <a:lnB>
                      <a:noFill/>
                    </a:lnB>
                  </a:tcPr>
                </a:tc>
                <a:extLst>
                  <a:ext uri="{0D108BD9-81ED-4DB2-BD59-A6C34878D82A}">
                    <a16:rowId xmlns:a16="http://schemas.microsoft.com/office/drawing/2014/main" val="10017"/>
                  </a:ext>
                </a:extLst>
              </a:tr>
            </a:tbl>
          </a:graphicData>
        </a:graphic>
      </p:graphicFrame>
      <p:sp>
        <p:nvSpPr>
          <p:cNvPr id="5" name="Rectangle 2">
            <a:extLst>
              <a:ext uri="{FF2B5EF4-FFF2-40B4-BE49-F238E27FC236}">
                <a16:creationId xmlns:a16="http://schemas.microsoft.com/office/drawing/2014/main" id="{72BDD4C4-260C-24F6-BE1D-2FB0DBFFE012}"/>
              </a:ext>
            </a:extLst>
          </p:cNvPr>
          <p:cNvSpPr>
            <a:spLocks noGrp="1" noChangeArrowheads="1"/>
          </p:cNvSpPr>
          <p:nvPr>
            <p:ph type="title"/>
          </p:nvPr>
        </p:nvSpPr>
        <p:spPr/>
        <p:txBody>
          <a:bodyPr>
            <a:noAutofit/>
          </a:bodyPr>
          <a:lstStyle/>
          <a:p>
            <a:pPr>
              <a:defRPr/>
            </a:pPr>
            <a:r>
              <a:rPr lang="en-AU" altLang="en-US" sz="3200" b="1" dirty="0">
                <a:solidFill>
                  <a:schemeClr val="bg1"/>
                </a:solidFill>
                <a:latin typeface="Times New Roman" panose="02020603050405020304" pitchFamily="18" charset="0"/>
                <a:cs typeface="Times New Roman" panose="02020603050405020304" pitchFamily="18" charset="0"/>
              </a:rPr>
              <a:t>Initial Permutation IP&amp; Inverse Initial Permutation (IP</a:t>
            </a:r>
            <a:r>
              <a:rPr lang="en-AU" altLang="en-US" sz="3200" b="1" baseline="30000" dirty="0">
                <a:solidFill>
                  <a:schemeClr val="bg1"/>
                </a:solidFill>
                <a:latin typeface="Times New Roman" panose="02020603050405020304" pitchFamily="18" charset="0"/>
                <a:cs typeface="Times New Roman" panose="02020603050405020304" pitchFamily="18" charset="0"/>
              </a:rPr>
              <a:t>1</a:t>
            </a:r>
            <a:r>
              <a:rPr lang="en-AU" altLang="en-US" sz="3200" b="1" dirty="0">
                <a:solidFill>
                  <a:schemeClr val="bg1"/>
                </a:solidFill>
                <a:latin typeface="Times New Roman" panose="02020603050405020304" pitchFamily="18" charset="0"/>
                <a:cs typeface="Times New Roman" panose="02020603050405020304" pitchFamily="18" charset="0"/>
              </a:rPr>
              <a:t>)</a:t>
            </a:r>
          </a:p>
        </p:txBody>
      </p:sp>
      <p:sp>
        <p:nvSpPr>
          <p:cNvPr id="6" name="Slide Number Placeholder 5">
            <a:extLst>
              <a:ext uri="{FF2B5EF4-FFF2-40B4-BE49-F238E27FC236}">
                <a16:creationId xmlns:a16="http://schemas.microsoft.com/office/drawing/2014/main" id="{1843163C-CF03-563C-1641-AB0988C73B5F}"/>
              </a:ext>
            </a:extLst>
          </p:cNvPr>
          <p:cNvSpPr>
            <a:spLocks noGrp="1"/>
          </p:cNvSpPr>
          <p:nvPr>
            <p:ph type="sldNum" sz="quarter" idx="12"/>
          </p:nvPr>
        </p:nvSpPr>
        <p:spPr/>
        <p:txBody>
          <a:bodyPr/>
          <a:lstStyle/>
          <a:p>
            <a:fld id="{DEEE902D-3665-514E-995A-5AFABF0C28ED}" type="slidenum">
              <a:rPr lang="en-PK" smtClean="0"/>
              <a:pPr/>
              <a:t>24</a:t>
            </a:fld>
            <a:endParaRPr lang="en-PK" dirty="0"/>
          </a:p>
        </p:txBody>
      </p:sp>
    </p:spTree>
    <p:extLst>
      <p:ext uri="{BB962C8B-B14F-4D97-AF65-F5344CB8AC3E}">
        <p14:creationId xmlns:p14="http://schemas.microsoft.com/office/powerpoint/2010/main" val="4122871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3"/>
          <p:cNvSpPr txBox="1">
            <a:spLocks noChangeArrowheads="1"/>
          </p:cNvSpPr>
          <p:nvPr/>
        </p:nvSpPr>
        <p:spPr bwMode="auto">
          <a:xfrm>
            <a:off x="2384426" y="1516063"/>
            <a:ext cx="71405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spcBef>
                <a:spcPct val="50000"/>
              </a:spcBef>
              <a:defRPr/>
            </a:pPr>
            <a:endParaRPr lang="en-US" altLang="en-US"/>
          </a:p>
        </p:txBody>
      </p:sp>
      <p:graphicFrame>
        <p:nvGraphicFramePr>
          <p:cNvPr id="2" name="Table 1"/>
          <p:cNvGraphicFramePr>
            <a:graphicFrameLocks noGrp="1"/>
          </p:cNvGraphicFramePr>
          <p:nvPr>
            <p:extLst>
              <p:ext uri="{D42A27DB-BD31-4B8C-83A1-F6EECF244321}">
                <p14:modId xmlns:p14="http://schemas.microsoft.com/office/powerpoint/2010/main" val="3166514989"/>
              </p:ext>
            </p:extLst>
          </p:nvPr>
        </p:nvGraphicFramePr>
        <p:xfrm>
          <a:off x="1992313" y="858978"/>
          <a:ext cx="7858272" cy="2715496"/>
        </p:xfrm>
        <a:graphic>
          <a:graphicData uri="http://schemas.openxmlformats.org/drawingml/2006/table">
            <a:tbl>
              <a:tblPr/>
              <a:tblGrid>
                <a:gridCol w="982284">
                  <a:extLst>
                    <a:ext uri="{9D8B030D-6E8A-4147-A177-3AD203B41FA5}">
                      <a16:colId xmlns:a16="http://schemas.microsoft.com/office/drawing/2014/main" val="20000"/>
                    </a:ext>
                  </a:extLst>
                </a:gridCol>
                <a:gridCol w="982284">
                  <a:extLst>
                    <a:ext uri="{9D8B030D-6E8A-4147-A177-3AD203B41FA5}">
                      <a16:colId xmlns:a16="http://schemas.microsoft.com/office/drawing/2014/main" val="20001"/>
                    </a:ext>
                  </a:extLst>
                </a:gridCol>
                <a:gridCol w="982284">
                  <a:extLst>
                    <a:ext uri="{9D8B030D-6E8A-4147-A177-3AD203B41FA5}">
                      <a16:colId xmlns:a16="http://schemas.microsoft.com/office/drawing/2014/main" val="20002"/>
                    </a:ext>
                  </a:extLst>
                </a:gridCol>
                <a:gridCol w="982284">
                  <a:extLst>
                    <a:ext uri="{9D8B030D-6E8A-4147-A177-3AD203B41FA5}">
                      <a16:colId xmlns:a16="http://schemas.microsoft.com/office/drawing/2014/main" val="20003"/>
                    </a:ext>
                  </a:extLst>
                </a:gridCol>
                <a:gridCol w="982284">
                  <a:extLst>
                    <a:ext uri="{9D8B030D-6E8A-4147-A177-3AD203B41FA5}">
                      <a16:colId xmlns:a16="http://schemas.microsoft.com/office/drawing/2014/main" val="20004"/>
                    </a:ext>
                  </a:extLst>
                </a:gridCol>
                <a:gridCol w="982284">
                  <a:extLst>
                    <a:ext uri="{9D8B030D-6E8A-4147-A177-3AD203B41FA5}">
                      <a16:colId xmlns:a16="http://schemas.microsoft.com/office/drawing/2014/main" val="20005"/>
                    </a:ext>
                  </a:extLst>
                </a:gridCol>
                <a:gridCol w="982284">
                  <a:extLst>
                    <a:ext uri="{9D8B030D-6E8A-4147-A177-3AD203B41FA5}">
                      <a16:colId xmlns:a16="http://schemas.microsoft.com/office/drawing/2014/main" val="20006"/>
                    </a:ext>
                  </a:extLst>
                </a:gridCol>
                <a:gridCol w="982284">
                  <a:extLst>
                    <a:ext uri="{9D8B030D-6E8A-4147-A177-3AD203B41FA5}">
                      <a16:colId xmlns:a16="http://schemas.microsoft.com/office/drawing/2014/main" val="20007"/>
                    </a:ext>
                  </a:extLst>
                </a:gridCol>
              </a:tblGrid>
              <a:tr h="339437">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7</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0"/>
                  </a:ext>
                </a:extLst>
              </a:tr>
              <a:tr h="339437">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dirty="0">
                          <a:ln>
                            <a:noFill/>
                          </a:ln>
                          <a:solidFill>
                            <a:schemeClr val="tx1"/>
                          </a:solidFill>
                          <a:effectLst/>
                          <a:latin typeface="Times New Roman" panose="02020603050405020304" pitchFamily="18" charset="0"/>
                          <a:cs typeface="Times New Roman" panose="02020603050405020304" pitchFamily="18" charset="0"/>
                        </a:rPr>
                        <a:t>13</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1"/>
                  </a:ext>
                </a:extLst>
              </a:tr>
              <a:tr h="339437">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17</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2"/>
                  </a:ext>
                </a:extLst>
              </a:tr>
              <a:tr h="339437">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27</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r h="339437">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37</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4"/>
                  </a:ext>
                </a:extLst>
              </a:tr>
              <a:tr h="339437">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dirty="0">
                          <a:ln>
                            <a:noFill/>
                          </a:ln>
                          <a:solidFill>
                            <a:schemeClr val="tx1"/>
                          </a:solidFill>
                          <a:effectLst/>
                          <a:latin typeface="Times New Roman" panose="02020603050405020304" pitchFamily="18" charset="0"/>
                          <a:cs typeface="Times New Roman" panose="02020603050405020304" pitchFamily="18" charset="0"/>
                        </a:rPr>
                        <a:t>43</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47</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5"/>
                  </a:ext>
                </a:extLst>
              </a:tr>
              <a:tr h="339437">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6"/>
                  </a:ext>
                </a:extLst>
              </a:tr>
              <a:tr h="339437">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57</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60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61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62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63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dirty="0">
                          <a:ln>
                            <a:noFill/>
                          </a:ln>
                          <a:solidFill>
                            <a:schemeClr val="tx1"/>
                          </a:solidFill>
                          <a:effectLst/>
                          <a:latin typeface="Times New Roman" panose="02020603050405020304" pitchFamily="18" charset="0"/>
                          <a:cs typeface="Times New Roman" panose="02020603050405020304" pitchFamily="18" charset="0"/>
                        </a:rPr>
                        <a:t>64</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47620" marR="47620"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7"/>
                  </a:ext>
                </a:extLst>
              </a:tr>
            </a:tbl>
          </a:graphicData>
        </a:graphic>
      </p:graphicFrame>
      <p:graphicFrame>
        <p:nvGraphicFramePr>
          <p:cNvPr id="3" name="Table 2"/>
          <p:cNvGraphicFramePr>
            <a:graphicFrameLocks noGrp="1"/>
          </p:cNvGraphicFramePr>
          <p:nvPr/>
        </p:nvGraphicFramePr>
        <p:xfrm>
          <a:off x="1992313" y="3716338"/>
          <a:ext cx="7858272" cy="2712960"/>
        </p:xfrm>
        <a:graphic>
          <a:graphicData uri="http://schemas.openxmlformats.org/drawingml/2006/table">
            <a:tbl>
              <a:tblPr/>
              <a:tblGrid>
                <a:gridCol w="982284">
                  <a:extLst>
                    <a:ext uri="{9D8B030D-6E8A-4147-A177-3AD203B41FA5}">
                      <a16:colId xmlns:a16="http://schemas.microsoft.com/office/drawing/2014/main" val="20000"/>
                    </a:ext>
                  </a:extLst>
                </a:gridCol>
                <a:gridCol w="982284">
                  <a:extLst>
                    <a:ext uri="{9D8B030D-6E8A-4147-A177-3AD203B41FA5}">
                      <a16:colId xmlns:a16="http://schemas.microsoft.com/office/drawing/2014/main" val="20001"/>
                    </a:ext>
                  </a:extLst>
                </a:gridCol>
                <a:gridCol w="982284">
                  <a:extLst>
                    <a:ext uri="{9D8B030D-6E8A-4147-A177-3AD203B41FA5}">
                      <a16:colId xmlns:a16="http://schemas.microsoft.com/office/drawing/2014/main" val="20002"/>
                    </a:ext>
                  </a:extLst>
                </a:gridCol>
                <a:gridCol w="982284">
                  <a:extLst>
                    <a:ext uri="{9D8B030D-6E8A-4147-A177-3AD203B41FA5}">
                      <a16:colId xmlns:a16="http://schemas.microsoft.com/office/drawing/2014/main" val="20003"/>
                    </a:ext>
                  </a:extLst>
                </a:gridCol>
                <a:gridCol w="982284">
                  <a:extLst>
                    <a:ext uri="{9D8B030D-6E8A-4147-A177-3AD203B41FA5}">
                      <a16:colId xmlns:a16="http://schemas.microsoft.com/office/drawing/2014/main" val="20004"/>
                    </a:ext>
                  </a:extLst>
                </a:gridCol>
                <a:gridCol w="982284">
                  <a:extLst>
                    <a:ext uri="{9D8B030D-6E8A-4147-A177-3AD203B41FA5}">
                      <a16:colId xmlns:a16="http://schemas.microsoft.com/office/drawing/2014/main" val="20005"/>
                    </a:ext>
                  </a:extLst>
                </a:gridCol>
                <a:gridCol w="982284">
                  <a:extLst>
                    <a:ext uri="{9D8B030D-6E8A-4147-A177-3AD203B41FA5}">
                      <a16:colId xmlns:a16="http://schemas.microsoft.com/office/drawing/2014/main" val="20006"/>
                    </a:ext>
                  </a:extLst>
                </a:gridCol>
                <a:gridCol w="982284">
                  <a:extLst>
                    <a:ext uri="{9D8B030D-6E8A-4147-A177-3AD203B41FA5}">
                      <a16:colId xmlns:a16="http://schemas.microsoft.com/office/drawing/2014/main" val="20007"/>
                    </a:ext>
                  </a:extLst>
                </a:gridCol>
              </a:tblGrid>
              <a:tr h="321703">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0"/>
                  </a:ext>
                </a:extLst>
              </a:tr>
              <a:tr h="321703">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60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1"/>
                  </a:ext>
                </a:extLst>
              </a:tr>
              <a:tr h="321703">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62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dirty="0">
                          <a:ln>
                            <a:noFill/>
                          </a:ln>
                          <a:solidFill>
                            <a:schemeClr val="tx1"/>
                          </a:solidFill>
                          <a:effectLst/>
                          <a:latin typeface="Times New Roman" panose="02020603050405020304" pitchFamily="18" charset="0"/>
                          <a:cs typeface="Times New Roman" panose="02020603050405020304" pitchFamily="18" charset="0"/>
                        </a:rPr>
                        <a:t>14</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2"/>
                  </a:ext>
                </a:extLst>
              </a:tr>
              <a:tr h="321703">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64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40</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32</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24</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16</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8</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r h="321703">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57</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17</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4"/>
                  </a:ext>
                </a:extLst>
              </a:tr>
              <a:tr h="321703">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27</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5"/>
                  </a:ext>
                </a:extLst>
              </a:tr>
              <a:tr h="321703">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61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dirty="0">
                          <a:ln>
                            <a:noFill/>
                          </a:ln>
                          <a:solidFill>
                            <a:schemeClr val="tx1"/>
                          </a:solidFill>
                          <a:effectLst/>
                          <a:latin typeface="Times New Roman" panose="02020603050405020304" pitchFamily="18" charset="0"/>
                          <a:cs typeface="Times New Roman" panose="02020603050405020304" pitchFamily="18" charset="0"/>
                        </a:rPr>
                        <a:t>37</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6"/>
                  </a:ext>
                </a:extLst>
              </a:tr>
              <a:tr h="321703">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63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55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47</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39</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31</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23</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a:ln>
                            <a:noFill/>
                          </a:ln>
                          <a:solidFill>
                            <a:schemeClr val="tx1"/>
                          </a:solidFill>
                          <a:effectLst/>
                          <a:latin typeface="Times New Roman" panose="02020603050405020304" pitchFamily="18" charset="0"/>
                          <a:cs typeface="Times New Roman" panose="02020603050405020304" pitchFamily="18" charset="0"/>
                        </a:rPr>
                        <a:t>15</a:t>
                      </a:r>
                      <a:endParaRPr kumimoji="0" lang="en-US" altLang="en-US" sz="16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t>
                      </a:r>
                      <a:r>
                        <a:rPr kumimoji="0" lang="en-US" altLang="en-US" sz="1600" b="0" i="0" u="none" strike="noStrike" cap="none" normalizeH="0" baseline="-25000" dirty="0">
                          <a:ln>
                            <a:noFill/>
                          </a:ln>
                          <a:solidFill>
                            <a:schemeClr val="tx1"/>
                          </a:solidFill>
                          <a:effectLst/>
                          <a:latin typeface="Times New Roman" panose="02020603050405020304" pitchFamily="18" charset="0"/>
                          <a:cs typeface="Times New Roman" panose="02020603050405020304" pitchFamily="18" charset="0"/>
                        </a:rPr>
                        <a:t>7</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47625" marR="47625" marT="47640" marB="4764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7"/>
                  </a:ext>
                </a:extLst>
              </a:tr>
            </a:tbl>
          </a:graphicData>
        </a:graphic>
      </p:graphicFrame>
      <p:sp>
        <p:nvSpPr>
          <p:cNvPr id="4" name="Title 3">
            <a:extLst>
              <a:ext uri="{FF2B5EF4-FFF2-40B4-BE49-F238E27FC236}">
                <a16:creationId xmlns:a16="http://schemas.microsoft.com/office/drawing/2014/main" id="{33939DD5-033A-4AAF-6A03-163D02F834E8}"/>
              </a:ext>
            </a:extLst>
          </p:cNvPr>
          <p:cNvSpPr>
            <a:spLocks noGrp="1"/>
          </p:cNvSpPr>
          <p:nvPr>
            <p:ph type="title"/>
          </p:nvPr>
        </p:nvSpPr>
        <p:spPr/>
        <p:txBody>
          <a:bodyPr/>
          <a:lstStyle/>
          <a:p>
            <a:endParaRPr lang="en-PK"/>
          </a:p>
        </p:txBody>
      </p:sp>
      <p:sp>
        <p:nvSpPr>
          <p:cNvPr id="6" name="Slide Number Placeholder 5">
            <a:extLst>
              <a:ext uri="{FF2B5EF4-FFF2-40B4-BE49-F238E27FC236}">
                <a16:creationId xmlns:a16="http://schemas.microsoft.com/office/drawing/2014/main" id="{290FAA19-1BBD-6813-49B7-616A0D10E0CB}"/>
              </a:ext>
            </a:extLst>
          </p:cNvPr>
          <p:cNvSpPr>
            <a:spLocks noGrp="1"/>
          </p:cNvSpPr>
          <p:nvPr>
            <p:ph type="sldNum" sz="quarter" idx="12"/>
          </p:nvPr>
        </p:nvSpPr>
        <p:spPr/>
        <p:txBody>
          <a:bodyPr/>
          <a:lstStyle/>
          <a:p>
            <a:fld id="{DEEE902D-3665-514E-995A-5AFABF0C28ED}" type="slidenum">
              <a:rPr lang="en-PK" smtClean="0"/>
              <a:pPr/>
              <a:t>25</a:t>
            </a:fld>
            <a:endParaRPr lang="en-PK" dirty="0"/>
          </a:p>
        </p:txBody>
      </p:sp>
    </p:spTree>
    <p:extLst>
      <p:ext uri="{BB962C8B-B14F-4D97-AF65-F5344CB8AC3E}">
        <p14:creationId xmlns:p14="http://schemas.microsoft.com/office/powerpoint/2010/main" val="13613473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876690429"/>
              </p:ext>
            </p:extLst>
          </p:nvPr>
        </p:nvGraphicFramePr>
        <p:xfrm>
          <a:off x="2733675" y="753402"/>
          <a:ext cx="6724650" cy="5570414"/>
        </p:xfrm>
        <a:graphic>
          <a:graphicData uri="http://schemas.openxmlformats.org/drawingml/2006/table">
            <a:tbl>
              <a:tblPr/>
              <a:tblGrid>
                <a:gridCol w="839788">
                  <a:extLst>
                    <a:ext uri="{9D8B030D-6E8A-4147-A177-3AD203B41FA5}">
                      <a16:colId xmlns:a16="http://schemas.microsoft.com/office/drawing/2014/main" val="20000"/>
                    </a:ext>
                  </a:extLst>
                </a:gridCol>
                <a:gridCol w="841375">
                  <a:extLst>
                    <a:ext uri="{9D8B030D-6E8A-4147-A177-3AD203B41FA5}">
                      <a16:colId xmlns:a16="http://schemas.microsoft.com/office/drawing/2014/main" val="20001"/>
                    </a:ext>
                  </a:extLst>
                </a:gridCol>
                <a:gridCol w="839787">
                  <a:extLst>
                    <a:ext uri="{9D8B030D-6E8A-4147-A177-3AD203B41FA5}">
                      <a16:colId xmlns:a16="http://schemas.microsoft.com/office/drawing/2014/main" val="20002"/>
                    </a:ext>
                  </a:extLst>
                </a:gridCol>
                <a:gridCol w="841375">
                  <a:extLst>
                    <a:ext uri="{9D8B030D-6E8A-4147-A177-3AD203B41FA5}">
                      <a16:colId xmlns:a16="http://schemas.microsoft.com/office/drawing/2014/main" val="20003"/>
                    </a:ext>
                  </a:extLst>
                </a:gridCol>
                <a:gridCol w="839788">
                  <a:extLst>
                    <a:ext uri="{9D8B030D-6E8A-4147-A177-3AD203B41FA5}">
                      <a16:colId xmlns:a16="http://schemas.microsoft.com/office/drawing/2014/main" val="20004"/>
                    </a:ext>
                  </a:extLst>
                </a:gridCol>
                <a:gridCol w="841375">
                  <a:extLst>
                    <a:ext uri="{9D8B030D-6E8A-4147-A177-3AD203B41FA5}">
                      <a16:colId xmlns:a16="http://schemas.microsoft.com/office/drawing/2014/main" val="20005"/>
                    </a:ext>
                  </a:extLst>
                </a:gridCol>
                <a:gridCol w="839787">
                  <a:extLst>
                    <a:ext uri="{9D8B030D-6E8A-4147-A177-3AD203B41FA5}">
                      <a16:colId xmlns:a16="http://schemas.microsoft.com/office/drawing/2014/main" val="20006"/>
                    </a:ext>
                  </a:extLst>
                </a:gridCol>
                <a:gridCol w="841375">
                  <a:extLst>
                    <a:ext uri="{9D8B030D-6E8A-4147-A177-3AD203B41FA5}">
                      <a16:colId xmlns:a16="http://schemas.microsoft.com/office/drawing/2014/main" val="20007"/>
                    </a:ext>
                  </a:extLst>
                </a:gridCol>
              </a:tblGrid>
              <a:tr h="557713">
                <a:tc gridSpan="8">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 Expansion Permutation (E)</a:t>
                      </a:r>
                    </a:p>
                  </a:txBody>
                  <a:tcPr marL="38916" marR="38916" marT="38910" marB="38910" horzOverflow="overflow">
                    <a:lnL>
                      <a:noFill/>
                    </a:lnL>
                    <a:lnR>
                      <a:noFill/>
                    </a:lnR>
                    <a:lnT>
                      <a:noFill/>
                    </a:lnT>
                    <a:lnB>
                      <a:noFill/>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68541">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32</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3</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4</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5</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1"/>
                  </a:ext>
                </a:extLst>
              </a:tr>
              <a:tr h="368541">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4</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5</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6</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7</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8</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9</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2"/>
                  </a:ext>
                </a:extLst>
              </a:tr>
              <a:tr h="368541">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8</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9</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10</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11</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12</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13</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r h="368541">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12</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13</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14</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15</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16</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17</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4"/>
                  </a:ext>
                </a:extLst>
              </a:tr>
              <a:tr h="368541">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16</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17</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18</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19</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20</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21</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5"/>
                  </a:ext>
                </a:extLst>
              </a:tr>
              <a:tr h="368541">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20</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21</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22</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23</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24</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25</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6"/>
                  </a:ext>
                </a:extLst>
              </a:tr>
              <a:tr h="368541">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24</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25</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26</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27</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28</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29</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7"/>
                  </a:ext>
                </a:extLst>
              </a:tr>
              <a:tr h="482000">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28</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29</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30</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31</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32</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8"/>
                  </a:ext>
                </a:extLst>
              </a:tr>
              <a:tr h="476750">
                <a:tc gridSpan="8">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Permutation Function (P)</a:t>
                      </a:r>
                    </a:p>
                  </a:txBody>
                  <a:tcPr marL="38916" marR="38916" marT="38910" marB="38910" horzOverflow="overflow">
                    <a:lnL>
                      <a:noFill/>
                    </a:lnL>
                    <a:lnR>
                      <a:noFill/>
                    </a:lnR>
                    <a:lnT>
                      <a:noFill/>
                    </a:lnT>
                    <a:lnB>
                      <a:noFill/>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9"/>
                  </a:ext>
                </a:extLst>
              </a:tr>
              <a:tr h="368541">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16</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7</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20</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21</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29</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12</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28</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17</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10"/>
                  </a:ext>
                </a:extLst>
              </a:tr>
              <a:tr h="368541">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15</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23</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26</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5</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18</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31</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10</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11"/>
                  </a:ext>
                </a:extLst>
              </a:tr>
              <a:tr h="368541">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8</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24</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14</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32</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27</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3</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9</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12"/>
                  </a:ext>
                </a:extLst>
              </a:tr>
              <a:tr h="368541">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19</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13</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30</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6</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22</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11</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4</a:t>
                      </a:r>
                    </a:p>
                  </a:txBody>
                  <a:tcPr marL="38916" marR="38916" marT="38910" marB="38910" horzOverflow="overflow">
                    <a:lnL>
                      <a:noFill/>
                    </a:lnL>
                    <a:lnR>
                      <a:noFill/>
                    </a:lnR>
                    <a:lnT>
                      <a:noFill/>
                    </a:lnT>
                    <a:lnB>
                      <a:noFill/>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25</a:t>
                      </a:r>
                    </a:p>
                  </a:txBody>
                  <a:tcPr marL="38916" marR="38916" marT="38910" marB="3891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13"/>
                  </a:ext>
                </a:extLst>
              </a:tr>
            </a:tbl>
          </a:graphicData>
        </a:graphic>
      </p:graphicFrame>
      <p:sp>
        <p:nvSpPr>
          <p:cNvPr id="3" name="Title 2">
            <a:extLst>
              <a:ext uri="{FF2B5EF4-FFF2-40B4-BE49-F238E27FC236}">
                <a16:creationId xmlns:a16="http://schemas.microsoft.com/office/drawing/2014/main" id="{6A5F133D-D2A7-20EF-1FF9-DA7EA9CC4F30}"/>
              </a:ext>
            </a:extLst>
          </p:cNvPr>
          <p:cNvSpPr>
            <a:spLocks noGrp="1"/>
          </p:cNvSpPr>
          <p:nvPr>
            <p:ph type="title"/>
          </p:nvPr>
        </p:nvSpPr>
        <p:spPr>
          <a:xfrm>
            <a:off x="0" y="8820"/>
            <a:ext cx="10953750" cy="744582"/>
          </a:xfrm>
        </p:spPr>
        <p:txBody>
          <a:bodyPr>
            <a:normAutofit fontScale="90000"/>
          </a:bodyPr>
          <a:lstStyle/>
          <a:p>
            <a:r>
              <a:rPr lang="en-PK" dirty="0"/>
              <a:t>Expansion Permutation &amp; Permutation Function Box</a:t>
            </a:r>
          </a:p>
        </p:txBody>
      </p:sp>
      <p:sp>
        <p:nvSpPr>
          <p:cNvPr id="5" name="Slide Number Placeholder 4">
            <a:extLst>
              <a:ext uri="{FF2B5EF4-FFF2-40B4-BE49-F238E27FC236}">
                <a16:creationId xmlns:a16="http://schemas.microsoft.com/office/drawing/2014/main" id="{874EE44A-0DD2-F90A-A516-565772250610}"/>
              </a:ext>
            </a:extLst>
          </p:cNvPr>
          <p:cNvSpPr>
            <a:spLocks noGrp="1"/>
          </p:cNvSpPr>
          <p:nvPr>
            <p:ph type="sldNum" sz="quarter" idx="12"/>
          </p:nvPr>
        </p:nvSpPr>
        <p:spPr/>
        <p:txBody>
          <a:bodyPr/>
          <a:lstStyle/>
          <a:p>
            <a:fld id="{DEEE902D-3665-514E-995A-5AFABF0C28ED}" type="slidenum">
              <a:rPr lang="en-PK" smtClean="0"/>
              <a:pPr/>
              <a:t>26</a:t>
            </a:fld>
            <a:endParaRPr lang="en-PK" dirty="0"/>
          </a:p>
        </p:txBody>
      </p:sp>
    </p:spTree>
    <p:extLst>
      <p:ext uri="{BB962C8B-B14F-4D97-AF65-F5344CB8AC3E}">
        <p14:creationId xmlns:p14="http://schemas.microsoft.com/office/powerpoint/2010/main" val="34222776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3"/>
          <p:cNvSpPr>
            <a:spLocks noGrp="1"/>
          </p:cNvSpPr>
          <p:nvPr>
            <p:ph type="sldNum" sz="quarter" idx="12"/>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1A075863-8457-4FAD-BC98-EE92C53947A8}" type="slidenum">
              <a:rPr lang="en-AU" altLang="en-US" smtClean="0"/>
              <a:pPr eaLnBrk="1" hangingPunct="1">
                <a:defRPr/>
              </a:pPr>
              <a:t>27</a:t>
            </a:fld>
            <a:endParaRPr lang="en-AU" altLang="en-US"/>
          </a:p>
        </p:txBody>
      </p:sp>
      <p:sp>
        <p:nvSpPr>
          <p:cNvPr id="2" name="Title 1">
            <a:extLst>
              <a:ext uri="{FF2B5EF4-FFF2-40B4-BE49-F238E27FC236}">
                <a16:creationId xmlns:a16="http://schemas.microsoft.com/office/drawing/2014/main" id="{4C355A61-3FC6-A1C7-57F4-83E8EA1A2669}"/>
              </a:ext>
            </a:extLst>
          </p:cNvPr>
          <p:cNvSpPr>
            <a:spLocks noGrp="1"/>
          </p:cNvSpPr>
          <p:nvPr>
            <p:ph type="title"/>
          </p:nvPr>
        </p:nvSpPr>
        <p:spPr/>
        <p:txBody>
          <a:bodyPr/>
          <a:lstStyle/>
          <a:p>
            <a:r>
              <a:rPr lang="en-PK" dirty="0"/>
              <a:t>Single Round of DES </a:t>
            </a:r>
          </a:p>
        </p:txBody>
      </p:sp>
      <p:grpSp>
        <p:nvGrpSpPr>
          <p:cNvPr id="53250" name="Group 60"/>
          <p:cNvGrpSpPr>
            <a:grpSpLocks/>
          </p:cNvGrpSpPr>
          <p:nvPr/>
        </p:nvGrpSpPr>
        <p:grpSpPr bwMode="auto">
          <a:xfrm>
            <a:off x="2343150" y="1028700"/>
            <a:ext cx="7505700" cy="5106327"/>
            <a:chOff x="768" y="144"/>
            <a:chExt cx="4752" cy="3696"/>
          </a:xfrm>
        </p:grpSpPr>
        <p:sp>
          <p:nvSpPr>
            <p:cNvPr id="24580" name="Rectangle 3"/>
            <p:cNvSpPr>
              <a:spLocks noChangeArrowheads="1"/>
            </p:cNvSpPr>
            <p:nvPr/>
          </p:nvSpPr>
          <p:spPr bwMode="auto">
            <a:xfrm>
              <a:off x="768" y="372"/>
              <a:ext cx="816" cy="19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a:t>Li-1</a:t>
              </a:r>
            </a:p>
          </p:txBody>
        </p:sp>
        <p:sp>
          <p:nvSpPr>
            <p:cNvPr id="24581" name="Rectangle 6"/>
            <p:cNvSpPr>
              <a:spLocks noChangeArrowheads="1"/>
            </p:cNvSpPr>
            <p:nvPr/>
          </p:nvSpPr>
          <p:spPr bwMode="auto">
            <a:xfrm>
              <a:off x="1872" y="372"/>
              <a:ext cx="816" cy="19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a:t>Ri-1</a:t>
              </a:r>
            </a:p>
          </p:txBody>
        </p:sp>
        <p:sp>
          <p:nvSpPr>
            <p:cNvPr id="24582" name="AutoShape 7"/>
            <p:cNvSpPr>
              <a:spLocks noChangeArrowheads="1"/>
            </p:cNvSpPr>
            <p:nvPr/>
          </p:nvSpPr>
          <p:spPr bwMode="auto">
            <a:xfrm rot="10800000">
              <a:off x="1728" y="768"/>
              <a:ext cx="1056" cy="576"/>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lnTo>
                    <a:pt x="0" y="0"/>
                  </a:lnTo>
                  <a:close/>
                </a:path>
              </a:pathLst>
            </a:cu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rot="10800000"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sz="1600"/>
                <a:t>Expansion</a:t>
              </a:r>
            </a:p>
            <a:p>
              <a:pPr algn="ctr" eaLnBrk="1" hangingPunct="1">
                <a:defRPr/>
              </a:pPr>
              <a:r>
                <a:rPr lang="en-US" altLang="en-US" sz="1600"/>
                <a:t>E-table</a:t>
              </a:r>
            </a:p>
          </p:txBody>
        </p:sp>
        <p:sp>
          <p:nvSpPr>
            <p:cNvPr id="24583" name="Oval 8"/>
            <p:cNvSpPr>
              <a:spLocks noChangeArrowheads="1"/>
            </p:cNvSpPr>
            <p:nvPr/>
          </p:nvSpPr>
          <p:spPr bwMode="auto">
            <a:xfrm>
              <a:off x="2016" y="1488"/>
              <a:ext cx="384" cy="336"/>
            </a:xfrm>
            <a:prstGeom prst="ellipse">
              <a:avLst/>
            </a:prstGeom>
            <a:solidFill>
              <a:srgbClr val="C0C0C0"/>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sz="1400"/>
                <a:t>XOR</a:t>
              </a:r>
            </a:p>
          </p:txBody>
        </p:sp>
        <p:grpSp>
          <p:nvGrpSpPr>
            <p:cNvPr id="53255" name="Group 11"/>
            <p:cNvGrpSpPr>
              <a:grpSpLocks/>
            </p:cNvGrpSpPr>
            <p:nvPr/>
          </p:nvGrpSpPr>
          <p:grpSpPr bwMode="auto">
            <a:xfrm>
              <a:off x="1680" y="2016"/>
              <a:ext cx="1056" cy="576"/>
              <a:chOff x="2016" y="2736"/>
              <a:chExt cx="1056" cy="576"/>
            </a:xfrm>
          </p:grpSpPr>
          <p:sp>
            <p:nvSpPr>
              <p:cNvPr id="53298" name="AutoShape 9"/>
              <p:cNvSpPr>
                <a:spLocks noChangeArrowheads="1"/>
              </p:cNvSpPr>
              <p:nvPr/>
            </p:nvSpPr>
            <p:spPr bwMode="auto">
              <a:xfrm rot="30595">
                <a:off x="2016" y="2736"/>
                <a:ext cx="1056" cy="576"/>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lnTo>
                      <a:pt x="0" y="0"/>
                    </a:lnTo>
                    <a:close/>
                  </a:path>
                </a:pathLst>
              </a:cu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4628" name="Text Box 10"/>
              <p:cNvSpPr txBox="1">
                <a:spLocks noChangeArrowheads="1"/>
              </p:cNvSpPr>
              <p:nvPr/>
            </p:nvSpPr>
            <p:spPr bwMode="auto">
              <a:xfrm>
                <a:off x="2157" y="2784"/>
                <a:ext cx="706" cy="4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sz="1400"/>
                  <a:t>Substitution</a:t>
                </a:r>
              </a:p>
              <a:p>
                <a:pPr algn="ctr" eaLnBrk="1" hangingPunct="1">
                  <a:defRPr/>
                </a:pPr>
                <a:r>
                  <a:rPr lang="en-US" altLang="en-US" sz="1400"/>
                  <a:t>/choice</a:t>
                </a:r>
              </a:p>
              <a:p>
                <a:pPr algn="ctr" eaLnBrk="1" hangingPunct="1">
                  <a:defRPr/>
                </a:pPr>
                <a:r>
                  <a:rPr lang="en-US" altLang="en-US" sz="1400"/>
                  <a:t>(s-box)</a:t>
                </a:r>
              </a:p>
            </p:txBody>
          </p:sp>
        </p:grpSp>
        <p:sp>
          <p:nvSpPr>
            <p:cNvPr id="24585" name="Rectangle 12"/>
            <p:cNvSpPr>
              <a:spLocks noChangeArrowheads="1"/>
            </p:cNvSpPr>
            <p:nvPr/>
          </p:nvSpPr>
          <p:spPr bwMode="auto">
            <a:xfrm>
              <a:off x="1728" y="2784"/>
              <a:ext cx="1056" cy="24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sz="1600"/>
                <a:t>Permutation (P)</a:t>
              </a:r>
            </a:p>
          </p:txBody>
        </p:sp>
        <p:sp>
          <p:nvSpPr>
            <p:cNvPr id="24586" name="Oval 13"/>
            <p:cNvSpPr>
              <a:spLocks noChangeArrowheads="1"/>
            </p:cNvSpPr>
            <p:nvPr/>
          </p:nvSpPr>
          <p:spPr bwMode="auto">
            <a:xfrm>
              <a:off x="2016" y="3168"/>
              <a:ext cx="384" cy="336"/>
            </a:xfrm>
            <a:prstGeom prst="ellipse">
              <a:avLst/>
            </a:prstGeom>
            <a:solidFill>
              <a:srgbClr val="C0C0C0"/>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sz="1400"/>
                <a:t>XOR</a:t>
              </a:r>
            </a:p>
          </p:txBody>
        </p:sp>
        <p:sp>
          <p:nvSpPr>
            <p:cNvPr id="24587" name="Rectangle 14"/>
            <p:cNvSpPr>
              <a:spLocks noChangeArrowheads="1"/>
            </p:cNvSpPr>
            <p:nvPr/>
          </p:nvSpPr>
          <p:spPr bwMode="auto">
            <a:xfrm>
              <a:off x="1824" y="3648"/>
              <a:ext cx="816" cy="19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a:t>Ri</a:t>
              </a:r>
            </a:p>
          </p:txBody>
        </p:sp>
        <p:sp>
          <p:nvSpPr>
            <p:cNvPr id="24588" name="Rectangle 15"/>
            <p:cNvSpPr>
              <a:spLocks noChangeArrowheads="1"/>
            </p:cNvSpPr>
            <p:nvPr/>
          </p:nvSpPr>
          <p:spPr bwMode="auto">
            <a:xfrm>
              <a:off x="864" y="3648"/>
              <a:ext cx="816" cy="19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a:t>Li</a:t>
              </a:r>
            </a:p>
          </p:txBody>
        </p:sp>
        <p:sp>
          <p:nvSpPr>
            <p:cNvPr id="24589" name="Line 16"/>
            <p:cNvSpPr>
              <a:spLocks noChangeShapeType="1"/>
            </p:cNvSpPr>
            <p:nvPr/>
          </p:nvSpPr>
          <p:spPr bwMode="auto">
            <a:xfrm>
              <a:off x="2256" y="528"/>
              <a:ext cx="0" cy="24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590" name="Line 17"/>
            <p:cNvSpPr>
              <a:spLocks noChangeShapeType="1"/>
            </p:cNvSpPr>
            <p:nvPr/>
          </p:nvSpPr>
          <p:spPr bwMode="auto">
            <a:xfrm>
              <a:off x="2208" y="1344"/>
              <a:ext cx="0" cy="144"/>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591" name="Line 18"/>
            <p:cNvSpPr>
              <a:spLocks noChangeShapeType="1"/>
            </p:cNvSpPr>
            <p:nvPr/>
          </p:nvSpPr>
          <p:spPr bwMode="auto">
            <a:xfrm>
              <a:off x="2208" y="1824"/>
              <a:ext cx="0" cy="19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592" name="Line 19"/>
            <p:cNvSpPr>
              <a:spLocks noChangeShapeType="1"/>
            </p:cNvSpPr>
            <p:nvPr/>
          </p:nvSpPr>
          <p:spPr bwMode="auto">
            <a:xfrm>
              <a:off x="2208" y="2592"/>
              <a:ext cx="0" cy="19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593" name="Line 20"/>
            <p:cNvSpPr>
              <a:spLocks noChangeShapeType="1"/>
            </p:cNvSpPr>
            <p:nvPr/>
          </p:nvSpPr>
          <p:spPr bwMode="auto">
            <a:xfrm>
              <a:off x="2208" y="3024"/>
              <a:ext cx="0" cy="144"/>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594" name="Line 21"/>
            <p:cNvSpPr>
              <a:spLocks noChangeShapeType="1"/>
            </p:cNvSpPr>
            <p:nvPr/>
          </p:nvSpPr>
          <p:spPr bwMode="auto">
            <a:xfrm>
              <a:off x="2208" y="3504"/>
              <a:ext cx="0" cy="144"/>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595" name="Text Box 22"/>
            <p:cNvSpPr txBox="1">
              <a:spLocks noChangeArrowheads="1"/>
            </p:cNvSpPr>
            <p:nvPr/>
          </p:nvSpPr>
          <p:spPr bwMode="auto">
            <a:xfrm>
              <a:off x="2390" y="1319"/>
              <a:ext cx="276"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en-US"/>
                <a:t>48</a:t>
              </a:r>
            </a:p>
          </p:txBody>
        </p:sp>
        <p:sp>
          <p:nvSpPr>
            <p:cNvPr id="24596" name="Text Box 23"/>
            <p:cNvSpPr txBox="1">
              <a:spLocks noChangeArrowheads="1"/>
            </p:cNvSpPr>
            <p:nvPr/>
          </p:nvSpPr>
          <p:spPr bwMode="auto">
            <a:xfrm>
              <a:off x="2364" y="1824"/>
              <a:ext cx="276"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en-US"/>
                <a:t>48</a:t>
              </a:r>
            </a:p>
          </p:txBody>
        </p:sp>
        <p:sp>
          <p:nvSpPr>
            <p:cNvPr id="24597" name="Text Box 24"/>
            <p:cNvSpPr txBox="1">
              <a:spLocks noChangeArrowheads="1"/>
            </p:cNvSpPr>
            <p:nvPr/>
          </p:nvSpPr>
          <p:spPr bwMode="auto">
            <a:xfrm>
              <a:off x="2352" y="2592"/>
              <a:ext cx="258"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en-US" sz="1600"/>
                <a:t>32</a:t>
              </a:r>
            </a:p>
          </p:txBody>
        </p:sp>
        <p:sp>
          <p:nvSpPr>
            <p:cNvPr id="24598" name="Text Box 25"/>
            <p:cNvSpPr txBox="1">
              <a:spLocks noChangeArrowheads="1"/>
            </p:cNvSpPr>
            <p:nvPr/>
          </p:nvSpPr>
          <p:spPr bwMode="auto">
            <a:xfrm>
              <a:off x="2352" y="3033"/>
              <a:ext cx="276"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en-US"/>
                <a:t>32</a:t>
              </a:r>
            </a:p>
          </p:txBody>
        </p:sp>
        <p:sp>
          <p:nvSpPr>
            <p:cNvPr id="24599" name="Text Box 26"/>
            <p:cNvSpPr txBox="1">
              <a:spLocks noChangeArrowheads="1"/>
            </p:cNvSpPr>
            <p:nvPr/>
          </p:nvSpPr>
          <p:spPr bwMode="auto">
            <a:xfrm>
              <a:off x="2016" y="144"/>
              <a:ext cx="54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en-US"/>
                <a:t>32 bits</a:t>
              </a:r>
            </a:p>
          </p:txBody>
        </p:sp>
        <p:sp>
          <p:nvSpPr>
            <p:cNvPr id="24600" name="Text Box 28"/>
            <p:cNvSpPr txBox="1">
              <a:spLocks noChangeArrowheads="1"/>
            </p:cNvSpPr>
            <p:nvPr/>
          </p:nvSpPr>
          <p:spPr bwMode="auto">
            <a:xfrm>
              <a:off x="912" y="144"/>
              <a:ext cx="54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en-US"/>
                <a:t>32 bits</a:t>
              </a:r>
            </a:p>
          </p:txBody>
        </p:sp>
        <p:sp>
          <p:nvSpPr>
            <p:cNvPr id="24601" name="Text Box 29"/>
            <p:cNvSpPr txBox="1">
              <a:spLocks noChangeArrowheads="1"/>
            </p:cNvSpPr>
            <p:nvPr/>
          </p:nvSpPr>
          <p:spPr bwMode="auto">
            <a:xfrm>
              <a:off x="1632" y="1584"/>
              <a:ext cx="204"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en-US"/>
                <a:t>F</a:t>
              </a:r>
            </a:p>
          </p:txBody>
        </p:sp>
        <p:sp>
          <p:nvSpPr>
            <p:cNvPr id="24602" name="Line 30"/>
            <p:cNvSpPr>
              <a:spLocks noChangeShapeType="1"/>
            </p:cNvSpPr>
            <p:nvPr/>
          </p:nvSpPr>
          <p:spPr bwMode="auto">
            <a:xfrm flipH="1">
              <a:off x="2400" y="1632"/>
              <a:ext cx="1632"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603" name="Text Box 31"/>
            <p:cNvSpPr txBox="1">
              <a:spLocks noChangeArrowheads="1"/>
            </p:cNvSpPr>
            <p:nvPr/>
          </p:nvSpPr>
          <p:spPr bwMode="auto">
            <a:xfrm>
              <a:off x="3036" y="1641"/>
              <a:ext cx="276"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en-US"/>
                <a:t>48</a:t>
              </a:r>
            </a:p>
          </p:txBody>
        </p:sp>
        <p:sp>
          <p:nvSpPr>
            <p:cNvPr id="24604" name="Rectangle 32"/>
            <p:cNvSpPr>
              <a:spLocks noChangeArrowheads="1"/>
            </p:cNvSpPr>
            <p:nvPr/>
          </p:nvSpPr>
          <p:spPr bwMode="auto">
            <a:xfrm>
              <a:off x="3648" y="384"/>
              <a:ext cx="816" cy="19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a:t>Ci-1</a:t>
              </a:r>
            </a:p>
          </p:txBody>
        </p:sp>
        <p:sp>
          <p:nvSpPr>
            <p:cNvPr id="24605" name="Rectangle 33"/>
            <p:cNvSpPr>
              <a:spLocks noChangeArrowheads="1"/>
            </p:cNvSpPr>
            <p:nvPr/>
          </p:nvSpPr>
          <p:spPr bwMode="auto">
            <a:xfrm>
              <a:off x="4656" y="384"/>
              <a:ext cx="816" cy="19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a:t>Di-1</a:t>
              </a:r>
            </a:p>
          </p:txBody>
        </p:sp>
        <p:sp>
          <p:nvSpPr>
            <p:cNvPr id="24606" name="Text Box 34"/>
            <p:cNvSpPr txBox="1">
              <a:spLocks noChangeArrowheads="1"/>
            </p:cNvSpPr>
            <p:nvPr/>
          </p:nvSpPr>
          <p:spPr bwMode="auto">
            <a:xfrm>
              <a:off x="4908" y="156"/>
              <a:ext cx="54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en-US"/>
                <a:t>28 bits</a:t>
              </a:r>
            </a:p>
          </p:txBody>
        </p:sp>
        <p:sp>
          <p:nvSpPr>
            <p:cNvPr id="24607" name="Text Box 35"/>
            <p:cNvSpPr txBox="1">
              <a:spLocks noChangeArrowheads="1"/>
            </p:cNvSpPr>
            <p:nvPr/>
          </p:nvSpPr>
          <p:spPr bwMode="auto">
            <a:xfrm>
              <a:off x="3816" y="156"/>
              <a:ext cx="54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en-US"/>
                <a:t>28 bits</a:t>
              </a:r>
            </a:p>
          </p:txBody>
        </p:sp>
        <p:sp>
          <p:nvSpPr>
            <p:cNvPr id="24608" name="Rectangle 38"/>
            <p:cNvSpPr>
              <a:spLocks noChangeArrowheads="1"/>
            </p:cNvSpPr>
            <p:nvPr/>
          </p:nvSpPr>
          <p:spPr bwMode="auto">
            <a:xfrm>
              <a:off x="3648" y="1008"/>
              <a:ext cx="720" cy="24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sz="1600"/>
                <a:t>Left Shift(s)</a:t>
              </a:r>
            </a:p>
          </p:txBody>
        </p:sp>
        <p:sp>
          <p:nvSpPr>
            <p:cNvPr id="24609" name="Rectangle 39"/>
            <p:cNvSpPr>
              <a:spLocks noChangeArrowheads="1"/>
            </p:cNvSpPr>
            <p:nvPr/>
          </p:nvSpPr>
          <p:spPr bwMode="auto">
            <a:xfrm>
              <a:off x="4656" y="1008"/>
              <a:ext cx="816" cy="24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sz="1600"/>
                <a:t>Right Shift(s)</a:t>
              </a:r>
            </a:p>
          </p:txBody>
        </p:sp>
        <p:grpSp>
          <p:nvGrpSpPr>
            <p:cNvPr id="53281" name="Group 40"/>
            <p:cNvGrpSpPr>
              <a:grpSpLocks/>
            </p:cNvGrpSpPr>
            <p:nvPr/>
          </p:nvGrpSpPr>
          <p:grpSpPr bwMode="auto">
            <a:xfrm>
              <a:off x="3936" y="1440"/>
              <a:ext cx="1296" cy="432"/>
              <a:chOff x="2016" y="2736"/>
              <a:chExt cx="1056" cy="576"/>
            </a:xfrm>
          </p:grpSpPr>
          <p:sp>
            <p:nvSpPr>
              <p:cNvPr id="53296" name="AutoShape 41"/>
              <p:cNvSpPr>
                <a:spLocks noChangeArrowheads="1"/>
              </p:cNvSpPr>
              <p:nvPr/>
            </p:nvSpPr>
            <p:spPr bwMode="auto">
              <a:xfrm rot="30595">
                <a:off x="2016" y="2736"/>
                <a:ext cx="1056" cy="576"/>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lnTo>
                      <a:pt x="0" y="0"/>
                    </a:lnTo>
                    <a:close/>
                  </a:path>
                </a:pathLst>
              </a:cu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24626" name="Text Box 42"/>
              <p:cNvSpPr txBox="1">
                <a:spLocks noChangeArrowheads="1"/>
              </p:cNvSpPr>
              <p:nvPr/>
            </p:nvSpPr>
            <p:spPr bwMode="auto">
              <a:xfrm>
                <a:off x="2205" y="2784"/>
                <a:ext cx="616" cy="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sz="1400"/>
                  <a:t>Permutation/</a:t>
                </a:r>
              </a:p>
              <a:p>
                <a:pPr algn="ctr" eaLnBrk="1" hangingPunct="1">
                  <a:defRPr/>
                </a:pPr>
                <a:r>
                  <a:rPr lang="en-US" altLang="en-US" sz="1400"/>
                  <a:t>Contraction</a:t>
                </a:r>
              </a:p>
            </p:txBody>
          </p:sp>
        </p:grpSp>
        <p:sp>
          <p:nvSpPr>
            <p:cNvPr id="24611" name="Rectangle 43"/>
            <p:cNvSpPr>
              <a:spLocks noChangeArrowheads="1"/>
            </p:cNvSpPr>
            <p:nvPr/>
          </p:nvSpPr>
          <p:spPr bwMode="auto">
            <a:xfrm>
              <a:off x="3696" y="3600"/>
              <a:ext cx="816" cy="19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a:t>Ci</a:t>
              </a:r>
            </a:p>
          </p:txBody>
        </p:sp>
        <p:sp>
          <p:nvSpPr>
            <p:cNvPr id="24612" name="Rectangle 44"/>
            <p:cNvSpPr>
              <a:spLocks noChangeArrowheads="1"/>
            </p:cNvSpPr>
            <p:nvPr/>
          </p:nvSpPr>
          <p:spPr bwMode="auto">
            <a:xfrm>
              <a:off x="4704" y="3600"/>
              <a:ext cx="816" cy="19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a:t>Di</a:t>
              </a:r>
            </a:p>
          </p:txBody>
        </p:sp>
        <p:sp>
          <p:nvSpPr>
            <p:cNvPr id="24613" name="Line 46"/>
            <p:cNvSpPr>
              <a:spLocks noChangeShapeType="1"/>
            </p:cNvSpPr>
            <p:nvPr/>
          </p:nvSpPr>
          <p:spPr bwMode="auto">
            <a:xfrm>
              <a:off x="4176" y="1248"/>
              <a:ext cx="0" cy="19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614" name="Line 47"/>
            <p:cNvSpPr>
              <a:spLocks noChangeShapeType="1"/>
            </p:cNvSpPr>
            <p:nvPr/>
          </p:nvSpPr>
          <p:spPr bwMode="auto">
            <a:xfrm>
              <a:off x="4848" y="1248"/>
              <a:ext cx="0" cy="19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615" name="Text Box 48"/>
            <p:cNvSpPr txBox="1">
              <a:spLocks noChangeArrowheads="1"/>
            </p:cNvSpPr>
            <p:nvPr/>
          </p:nvSpPr>
          <p:spPr bwMode="auto">
            <a:xfrm>
              <a:off x="3408" y="1632"/>
              <a:ext cx="244"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en-US"/>
                <a:t>Ki</a:t>
              </a:r>
            </a:p>
          </p:txBody>
        </p:sp>
        <p:sp>
          <p:nvSpPr>
            <p:cNvPr id="24616" name="Line 49"/>
            <p:cNvSpPr>
              <a:spLocks noChangeShapeType="1"/>
            </p:cNvSpPr>
            <p:nvPr/>
          </p:nvSpPr>
          <p:spPr bwMode="auto">
            <a:xfrm>
              <a:off x="3984" y="576"/>
              <a:ext cx="0" cy="43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617" name="Line 51"/>
            <p:cNvSpPr>
              <a:spLocks noChangeShapeType="1"/>
            </p:cNvSpPr>
            <p:nvPr/>
          </p:nvSpPr>
          <p:spPr bwMode="auto">
            <a:xfrm>
              <a:off x="4992" y="576"/>
              <a:ext cx="0" cy="43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618" name="Line 52"/>
            <p:cNvSpPr>
              <a:spLocks noChangeShapeType="1"/>
            </p:cNvSpPr>
            <p:nvPr/>
          </p:nvSpPr>
          <p:spPr bwMode="auto">
            <a:xfrm>
              <a:off x="5328" y="1248"/>
              <a:ext cx="0" cy="235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619" name="Line 53"/>
            <p:cNvSpPr>
              <a:spLocks noChangeShapeType="1"/>
            </p:cNvSpPr>
            <p:nvPr/>
          </p:nvSpPr>
          <p:spPr bwMode="auto">
            <a:xfrm>
              <a:off x="3888" y="1248"/>
              <a:ext cx="0" cy="235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620" name="Line 54"/>
            <p:cNvSpPr>
              <a:spLocks noChangeShapeType="1"/>
            </p:cNvSpPr>
            <p:nvPr/>
          </p:nvSpPr>
          <p:spPr bwMode="auto">
            <a:xfrm flipH="1">
              <a:off x="1776" y="636"/>
              <a:ext cx="48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621" name="Line 55"/>
            <p:cNvSpPr>
              <a:spLocks noChangeShapeType="1"/>
            </p:cNvSpPr>
            <p:nvPr/>
          </p:nvSpPr>
          <p:spPr bwMode="auto">
            <a:xfrm flipH="1">
              <a:off x="1104" y="624"/>
              <a:ext cx="672" cy="297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622" name="Line 56"/>
            <p:cNvSpPr>
              <a:spLocks noChangeShapeType="1"/>
            </p:cNvSpPr>
            <p:nvPr/>
          </p:nvSpPr>
          <p:spPr bwMode="auto">
            <a:xfrm>
              <a:off x="1056" y="576"/>
              <a:ext cx="0" cy="2784"/>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sp>
          <p:nvSpPr>
            <p:cNvPr id="24623" name="Line 58"/>
            <p:cNvSpPr>
              <a:spLocks noChangeShapeType="1"/>
            </p:cNvSpPr>
            <p:nvPr/>
          </p:nvSpPr>
          <p:spPr bwMode="auto">
            <a:xfrm>
              <a:off x="1056" y="3360"/>
              <a:ext cx="96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latin typeface="Arial" charset="0"/>
              </a:endParaRPr>
            </a:p>
          </p:txBody>
        </p:sp>
      </p:grpSp>
      <p:sp>
        <p:nvSpPr>
          <p:cNvPr id="4" name="Slide Number Placeholder 2">
            <a:extLst>
              <a:ext uri="{FF2B5EF4-FFF2-40B4-BE49-F238E27FC236}">
                <a16:creationId xmlns:a16="http://schemas.microsoft.com/office/drawing/2014/main" id="{D1A2DC35-9D6C-899B-DFEC-6BC56C8B7D85}"/>
              </a:ext>
            </a:extLst>
          </p:cNvPr>
          <p:cNvSpPr txBox="1">
            <a:spLocks/>
          </p:cNvSpPr>
          <p:nvPr/>
        </p:nvSpPr>
        <p:spPr>
          <a:xfrm>
            <a:off x="9431080" y="6502633"/>
            <a:ext cx="2743200" cy="365125"/>
          </a:xfrm>
          <a:prstGeom prst="rect">
            <a:avLst/>
          </a:prstGeom>
        </p:spPr>
        <p:txBody>
          <a:bodyPr vert="horz" lIns="91440" tIns="45720" rIns="91440" bIns="45720" rtlCol="0" anchor="ctr"/>
          <a:lstStyle>
            <a:defPPr>
              <a:defRPr lang="en-PK"/>
            </a:defPPr>
            <a:lvl1pPr marL="0" algn="r" defTabSz="914400" rtl="0" eaLnBrk="1" latinLnBrk="0" hangingPunct="1">
              <a:defRPr sz="1200" kern="1200">
                <a:solidFill>
                  <a:schemeClr val="bg1"/>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EEE902D-3665-514E-995A-5AFABF0C28ED}" type="slidenum">
              <a:rPr lang="en-PK" smtClean="0"/>
              <a:pPr/>
              <a:t>27</a:t>
            </a:fld>
            <a:endParaRPr lang="en-PK" dirty="0"/>
          </a:p>
        </p:txBody>
      </p:sp>
    </p:spTree>
    <p:extLst>
      <p:ext uri="{BB962C8B-B14F-4D97-AF65-F5344CB8AC3E}">
        <p14:creationId xmlns:p14="http://schemas.microsoft.com/office/powerpoint/2010/main" val="41755597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defRPr/>
            </a:pPr>
            <a:r>
              <a:rPr lang="en-US" altLang="en-US"/>
              <a:t>DES Round Structure</a:t>
            </a:r>
            <a:endParaRPr lang="en-AU" altLang="en-US"/>
          </a:p>
        </p:txBody>
      </p:sp>
      <p:sp>
        <p:nvSpPr>
          <p:cNvPr id="25603" name="Rectangle 3"/>
          <p:cNvSpPr>
            <a:spLocks noGrp="1" noChangeArrowheads="1"/>
          </p:cNvSpPr>
          <p:nvPr>
            <p:ph type="body" sz="quarter" idx="13"/>
          </p:nvPr>
        </p:nvSpPr>
        <p:spPr>
          <a:xfrm>
            <a:off x="112962" y="907123"/>
            <a:ext cx="11602788" cy="4558011"/>
          </a:xfrm>
        </p:spPr>
        <p:txBody>
          <a:bodyPr>
            <a:normAutofit fontScale="92500" lnSpcReduction="10000"/>
          </a:bodyPr>
          <a:lstStyle/>
          <a:p>
            <a:pPr eaLnBrk="1" hangingPunct="1">
              <a:lnSpc>
                <a:spcPct val="110000"/>
              </a:lnSpc>
              <a:defRPr/>
            </a:pPr>
            <a:r>
              <a:rPr lang="en-US" altLang="en-US" sz="3200" dirty="0"/>
              <a:t>uses two 32-bit L &amp; R halves</a:t>
            </a:r>
          </a:p>
          <a:p>
            <a:pPr eaLnBrk="1" hangingPunct="1">
              <a:lnSpc>
                <a:spcPct val="110000"/>
              </a:lnSpc>
              <a:defRPr/>
            </a:pPr>
            <a:r>
              <a:rPr lang="en-AU" altLang="en-US" sz="3200" dirty="0"/>
              <a:t>as for any Feistel cipher can describe as:</a:t>
            </a:r>
          </a:p>
          <a:p>
            <a:pPr lvl="1" eaLnBrk="1" hangingPunct="1">
              <a:lnSpc>
                <a:spcPct val="110000"/>
              </a:lnSpc>
              <a:buFontTx/>
              <a:buNone/>
              <a:defRPr/>
            </a:pPr>
            <a:r>
              <a:rPr lang="en-AU" altLang="en-US" sz="2800" i="1" dirty="0"/>
              <a:t>L</a:t>
            </a:r>
            <a:r>
              <a:rPr lang="en-AU" altLang="en-US" sz="2800" i="1" baseline="-25000" dirty="0"/>
              <a:t>i</a:t>
            </a:r>
            <a:r>
              <a:rPr lang="en-AU" altLang="en-US" sz="2800" i="1" dirty="0"/>
              <a:t> </a:t>
            </a:r>
            <a:r>
              <a:rPr lang="en-AU" altLang="en-US" sz="2800" dirty="0"/>
              <a:t>= </a:t>
            </a:r>
            <a:r>
              <a:rPr lang="en-AU" altLang="en-US" sz="2800" i="1" dirty="0"/>
              <a:t>R</a:t>
            </a:r>
            <a:r>
              <a:rPr lang="en-AU" altLang="en-US" sz="2800" i="1" baseline="-25000" dirty="0"/>
              <a:t>i</a:t>
            </a:r>
            <a:r>
              <a:rPr lang="en-AU" altLang="en-US" sz="2800" baseline="-25000" dirty="0"/>
              <a:t>–1</a:t>
            </a:r>
          </a:p>
          <a:p>
            <a:pPr lvl="1" eaLnBrk="1" hangingPunct="1">
              <a:lnSpc>
                <a:spcPct val="110000"/>
              </a:lnSpc>
              <a:buFontTx/>
              <a:buNone/>
              <a:defRPr/>
            </a:pPr>
            <a:r>
              <a:rPr lang="en-AU" altLang="en-US" sz="2800" i="1" dirty="0"/>
              <a:t>R</a:t>
            </a:r>
            <a:r>
              <a:rPr lang="en-AU" altLang="en-US" sz="2800" i="1" baseline="-25000" dirty="0"/>
              <a:t>i</a:t>
            </a:r>
            <a:r>
              <a:rPr lang="en-AU" altLang="en-US" sz="2800" i="1" dirty="0"/>
              <a:t> </a:t>
            </a:r>
            <a:r>
              <a:rPr lang="en-AU" altLang="en-US" sz="2800" dirty="0"/>
              <a:t>= </a:t>
            </a:r>
            <a:r>
              <a:rPr lang="en-AU" altLang="en-US" sz="2800" i="1" dirty="0"/>
              <a:t>L</a:t>
            </a:r>
            <a:r>
              <a:rPr lang="en-AU" altLang="en-US" sz="2800" i="1" baseline="-25000" dirty="0"/>
              <a:t>i</a:t>
            </a:r>
            <a:r>
              <a:rPr lang="en-AU" altLang="en-US" sz="2800" baseline="-25000" dirty="0"/>
              <a:t>–1</a:t>
            </a:r>
            <a:r>
              <a:rPr lang="en-AU" altLang="en-US" sz="2800" dirty="0"/>
              <a:t> </a:t>
            </a:r>
            <a:r>
              <a:rPr lang="en-AU" altLang="en-US" sz="2800" dirty="0" err="1"/>
              <a:t>xor</a:t>
            </a:r>
            <a:r>
              <a:rPr lang="en-AU" altLang="en-US" sz="2800" dirty="0"/>
              <a:t> F(</a:t>
            </a:r>
            <a:r>
              <a:rPr lang="en-AU" altLang="en-US" sz="2800" i="1" dirty="0"/>
              <a:t>R</a:t>
            </a:r>
            <a:r>
              <a:rPr lang="en-AU" altLang="en-US" sz="2800" i="1" baseline="-25000" dirty="0"/>
              <a:t>i</a:t>
            </a:r>
            <a:r>
              <a:rPr lang="en-AU" altLang="en-US" sz="2800" baseline="-25000" dirty="0"/>
              <a:t>–1</a:t>
            </a:r>
            <a:r>
              <a:rPr lang="en-AU" altLang="en-US" sz="2800" dirty="0"/>
              <a:t>, </a:t>
            </a:r>
            <a:r>
              <a:rPr lang="en-AU" altLang="en-US" sz="2800" i="1" dirty="0"/>
              <a:t>K</a:t>
            </a:r>
            <a:r>
              <a:rPr lang="en-AU" altLang="en-US" sz="2800" i="1" baseline="-25000" dirty="0"/>
              <a:t>i</a:t>
            </a:r>
            <a:r>
              <a:rPr lang="en-AU" altLang="en-US" sz="2800" dirty="0"/>
              <a:t>)</a:t>
            </a:r>
          </a:p>
          <a:p>
            <a:pPr eaLnBrk="1" hangingPunct="1">
              <a:lnSpc>
                <a:spcPct val="110000"/>
              </a:lnSpc>
              <a:defRPr/>
            </a:pPr>
            <a:r>
              <a:rPr lang="en-US" altLang="en-US" sz="3200" dirty="0"/>
              <a:t>takes 32-bit R half and 48-bit subkey and:</a:t>
            </a:r>
          </a:p>
          <a:p>
            <a:pPr lvl="1" eaLnBrk="1" hangingPunct="1">
              <a:lnSpc>
                <a:spcPct val="110000"/>
              </a:lnSpc>
              <a:defRPr/>
            </a:pPr>
            <a:r>
              <a:rPr lang="en-US" altLang="en-US" sz="2800" dirty="0"/>
              <a:t>expands R to 48-bits using perm E</a:t>
            </a:r>
          </a:p>
          <a:p>
            <a:pPr lvl="1" eaLnBrk="1" hangingPunct="1">
              <a:lnSpc>
                <a:spcPct val="110000"/>
              </a:lnSpc>
              <a:defRPr/>
            </a:pPr>
            <a:r>
              <a:rPr lang="en-US" altLang="en-US" sz="2800" dirty="0"/>
              <a:t>adds to subkey</a:t>
            </a:r>
          </a:p>
          <a:p>
            <a:pPr lvl="1" eaLnBrk="1" hangingPunct="1">
              <a:lnSpc>
                <a:spcPct val="110000"/>
              </a:lnSpc>
              <a:defRPr/>
            </a:pPr>
            <a:r>
              <a:rPr lang="en-US" altLang="en-US" sz="2800" dirty="0"/>
              <a:t>passes through 8 S-boxes to get 32-bit result</a:t>
            </a:r>
          </a:p>
          <a:p>
            <a:pPr lvl="1" eaLnBrk="1" hangingPunct="1">
              <a:lnSpc>
                <a:spcPct val="110000"/>
              </a:lnSpc>
              <a:defRPr/>
            </a:pPr>
            <a:r>
              <a:rPr lang="en-US" altLang="en-US" sz="2800" dirty="0"/>
              <a:t>finally permutes this using 32-bit perm P</a:t>
            </a:r>
            <a:endParaRPr lang="en-AU" altLang="en-US" sz="2800" dirty="0"/>
          </a:p>
        </p:txBody>
      </p:sp>
      <p:sp>
        <p:nvSpPr>
          <p:cNvPr id="2" name="Slide Number Placeholder 1">
            <a:extLst>
              <a:ext uri="{FF2B5EF4-FFF2-40B4-BE49-F238E27FC236}">
                <a16:creationId xmlns:a16="http://schemas.microsoft.com/office/drawing/2014/main" id="{D2C94F51-5928-ACFC-D00B-5FE7C51273CC}"/>
              </a:ext>
            </a:extLst>
          </p:cNvPr>
          <p:cNvSpPr>
            <a:spLocks noGrp="1"/>
          </p:cNvSpPr>
          <p:nvPr>
            <p:ph type="sldNum" sz="quarter" idx="12"/>
          </p:nvPr>
        </p:nvSpPr>
        <p:spPr/>
        <p:txBody>
          <a:bodyPr/>
          <a:lstStyle/>
          <a:p>
            <a:fld id="{DEEE902D-3665-514E-995A-5AFABF0C28ED}" type="slidenum">
              <a:rPr lang="en-PK" smtClean="0"/>
              <a:pPr/>
              <a:t>28</a:t>
            </a:fld>
            <a:endParaRPr lang="en-PK" dirty="0"/>
          </a:p>
        </p:txBody>
      </p:sp>
    </p:spTree>
    <p:extLst>
      <p:ext uri="{BB962C8B-B14F-4D97-AF65-F5344CB8AC3E}">
        <p14:creationId xmlns:p14="http://schemas.microsoft.com/office/powerpoint/2010/main" val="37700270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defRPr/>
            </a:pPr>
            <a:r>
              <a:rPr lang="en-US" altLang="en-US"/>
              <a:t>DES Round Structure</a:t>
            </a:r>
            <a:endParaRPr lang="en-AU" altLang="en-US"/>
          </a:p>
        </p:txBody>
      </p:sp>
      <p:pic>
        <p:nvPicPr>
          <p:cNvPr id="4" name="Picture 3">
            <a:extLst>
              <a:ext uri="{FF2B5EF4-FFF2-40B4-BE49-F238E27FC236}">
                <a16:creationId xmlns:a16="http://schemas.microsoft.com/office/drawing/2014/main" id="{3C8BFEA4-28CD-CA3A-05C1-DFFD790066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72331" y="1371600"/>
            <a:ext cx="11647339" cy="4819650"/>
          </a:xfrm>
          <a:prstGeom prst="rect">
            <a:avLst/>
          </a:prstGeom>
        </p:spPr>
      </p:pic>
      <p:sp>
        <p:nvSpPr>
          <p:cNvPr id="5" name="Slide Number Placeholder 4">
            <a:extLst>
              <a:ext uri="{FF2B5EF4-FFF2-40B4-BE49-F238E27FC236}">
                <a16:creationId xmlns:a16="http://schemas.microsoft.com/office/drawing/2014/main" id="{9268AF55-D9B8-4D7D-7CB7-8E4F8F4B34AD}"/>
              </a:ext>
            </a:extLst>
          </p:cNvPr>
          <p:cNvSpPr>
            <a:spLocks noGrp="1"/>
          </p:cNvSpPr>
          <p:nvPr>
            <p:ph type="sldNum" sz="quarter" idx="12"/>
          </p:nvPr>
        </p:nvSpPr>
        <p:spPr/>
        <p:txBody>
          <a:bodyPr/>
          <a:lstStyle/>
          <a:p>
            <a:fld id="{DEEE902D-3665-514E-995A-5AFABF0C28ED}" type="slidenum">
              <a:rPr lang="en-PK" smtClean="0"/>
              <a:pPr/>
              <a:t>29</a:t>
            </a:fld>
            <a:endParaRPr lang="en-PK" dirty="0"/>
          </a:p>
        </p:txBody>
      </p:sp>
    </p:spTree>
    <p:extLst>
      <p:ext uri="{BB962C8B-B14F-4D97-AF65-F5344CB8AC3E}">
        <p14:creationId xmlns:p14="http://schemas.microsoft.com/office/powerpoint/2010/main" val="652056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785CE7-EF23-A55E-4873-5AB94FBA936C}"/>
              </a:ext>
            </a:extLst>
          </p:cNvPr>
          <p:cNvSpPr>
            <a:spLocks noGrp="1"/>
          </p:cNvSpPr>
          <p:nvPr>
            <p:ph type="sldNum" sz="quarter" idx="12"/>
          </p:nvPr>
        </p:nvSpPr>
        <p:spPr/>
        <p:txBody>
          <a:bodyPr/>
          <a:lstStyle/>
          <a:p>
            <a:fld id="{DEEE902D-3665-514E-995A-5AFABF0C28ED}" type="slidenum">
              <a:rPr lang="en-PK" smtClean="0"/>
              <a:pPr/>
              <a:t>3</a:t>
            </a:fld>
            <a:endParaRPr lang="en-PK" dirty="0"/>
          </a:p>
        </p:txBody>
      </p:sp>
      <p:sp>
        <p:nvSpPr>
          <p:cNvPr id="3" name="Title 2">
            <a:extLst>
              <a:ext uri="{FF2B5EF4-FFF2-40B4-BE49-F238E27FC236}">
                <a16:creationId xmlns:a16="http://schemas.microsoft.com/office/drawing/2014/main" id="{B93039CC-E108-0D5D-2F9A-A170D562F538}"/>
              </a:ext>
            </a:extLst>
          </p:cNvPr>
          <p:cNvSpPr>
            <a:spLocks noGrp="1"/>
          </p:cNvSpPr>
          <p:nvPr>
            <p:ph type="title"/>
          </p:nvPr>
        </p:nvSpPr>
        <p:spPr/>
        <p:txBody>
          <a:bodyPr/>
          <a:lstStyle/>
          <a:p>
            <a:r>
              <a:rPr lang="en-AU" altLang="en-US" b="1" dirty="0">
                <a:solidFill>
                  <a:schemeClr val="bg1"/>
                </a:solidFill>
                <a:latin typeface="Times New Roman" panose="02020603050405020304" pitchFamily="18" charset="0"/>
                <a:cs typeface="Times New Roman" panose="02020603050405020304" pitchFamily="18" charset="0"/>
              </a:rPr>
              <a:t>Modern Block Ciphers</a:t>
            </a:r>
            <a:endParaRPr lang="en-PK" dirty="0"/>
          </a:p>
        </p:txBody>
      </p:sp>
      <p:sp>
        <p:nvSpPr>
          <p:cNvPr id="4" name="Text Placeholder 3">
            <a:extLst>
              <a:ext uri="{FF2B5EF4-FFF2-40B4-BE49-F238E27FC236}">
                <a16:creationId xmlns:a16="http://schemas.microsoft.com/office/drawing/2014/main" id="{49540AA2-28DA-F7F0-F4F2-0E10F484ECD5}"/>
              </a:ext>
            </a:extLst>
          </p:cNvPr>
          <p:cNvSpPr>
            <a:spLocks noGrp="1"/>
          </p:cNvSpPr>
          <p:nvPr>
            <p:ph type="body" sz="quarter" idx="13"/>
          </p:nvPr>
        </p:nvSpPr>
        <p:spPr>
          <a:xfrm>
            <a:off x="112962" y="907124"/>
            <a:ext cx="11507538" cy="5591964"/>
          </a:xfrm>
        </p:spPr>
        <p:txBody>
          <a:bodyPr>
            <a:normAutofit/>
          </a:bodyPr>
          <a:lstStyle/>
          <a:p>
            <a:pPr eaLnBrk="1" hangingPunct="1">
              <a:lnSpc>
                <a:spcPct val="100000"/>
              </a:lnSpc>
              <a:buFont typeface="Wingdings" panose="05000000000000000000" pitchFamily="2" charset="2"/>
              <a:buChar char="§"/>
              <a:defRPr/>
            </a:pPr>
            <a:r>
              <a:rPr lang="en-AU" altLang="en-US" sz="3200" dirty="0">
                <a:latin typeface="Times New Roman" panose="02020603050405020304" pitchFamily="18" charset="0"/>
                <a:cs typeface="Times New Roman" panose="02020603050405020304" pitchFamily="18" charset="0"/>
              </a:rPr>
              <a:t>will now look at modern block ciphers</a:t>
            </a:r>
          </a:p>
          <a:p>
            <a:pPr eaLnBrk="1" hangingPunct="1">
              <a:lnSpc>
                <a:spcPct val="100000"/>
              </a:lnSpc>
              <a:buFont typeface="Wingdings" panose="05000000000000000000" pitchFamily="2" charset="2"/>
              <a:buChar char="§"/>
              <a:defRPr/>
            </a:pPr>
            <a:r>
              <a:rPr lang="en-AU" altLang="en-US" sz="3200" dirty="0">
                <a:latin typeface="Times New Roman" panose="02020603050405020304" pitchFamily="18" charset="0"/>
                <a:cs typeface="Times New Roman" panose="02020603050405020304" pitchFamily="18" charset="0"/>
              </a:rPr>
              <a:t>one of the most widely used types of cryptographic algorithms </a:t>
            </a:r>
          </a:p>
          <a:p>
            <a:pPr eaLnBrk="1" hangingPunct="1">
              <a:lnSpc>
                <a:spcPct val="100000"/>
              </a:lnSpc>
              <a:buFont typeface="Wingdings" panose="05000000000000000000" pitchFamily="2" charset="2"/>
              <a:buChar char="§"/>
              <a:defRPr/>
            </a:pPr>
            <a:r>
              <a:rPr lang="en-AU" altLang="en-US" sz="3200" dirty="0">
                <a:latin typeface="Times New Roman" panose="02020603050405020304" pitchFamily="18" charset="0"/>
                <a:cs typeface="Times New Roman" panose="02020603050405020304" pitchFamily="18" charset="0"/>
              </a:rPr>
              <a:t>provide secrecy and/or authentication services</a:t>
            </a:r>
          </a:p>
          <a:p>
            <a:pPr eaLnBrk="1" hangingPunct="1">
              <a:lnSpc>
                <a:spcPct val="100000"/>
              </a:lnSpc>
              <a:buFont typeface="Wingdings" panose="05000000000000000000" pitchFamily="2" charset="2"/>
              <a:buChar char="§"/>
              <a:defRPr/>
            </a:pPr>
            <a:r>
              <a:rPr lang="en-AU" altLang="en-US" sz="3200" dirty="0">
                <a:latin typeface="Times New Roman" panose="02020603050405020304" pitchFamily="18" charset="0"/>
                <a:cs typeface="Times New Roman" panose="02020603050405020304" pitchFamily="18" charset="0"/>
              </a:rPr>
              <a:t>in particular will introduce DES (Data Encryption Standard)</a:t>
            </a:r>
          </a:p>
        </p:txBody>
      </p:sp>
    </p:spTree>
    <p:extLst>
      <p:ext uri="{BB962C8B-B14F-4D97-AF65-F5344CB8AC3E}">
        <p14:creationId xmlns:p14="http://schemas.microsoft.com/office/powerpoint/2010/main" val="3424853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AutoShape 6" descr="mk:@MSITStore:F:\UET%20Courses_till13aug09\Computer%20Security\Cryptography%20And%20Network%20Security,%204th%20Edition%20(2005).chm::/0131873164/images/03tab03_alt.jpg"/>
          <p:cNvSpPr>
            <a:spLocks noChangeAspect="1" noChangeArrowheads="1"/>
          </p:cNvSpPr>
          <p:nvPr/>
        </p:nvSpPr>
        <p:spPr bwMode="auto">
          <a:xfrm>
            <a:off x="1587500" y="-13652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pic>
        <p:nvPicPr>
          <p:cNvPr id="2765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6979" t="7966" r="3984"/>
          <a:stretch/>
        </p:blipFill>
        <p:spPr bwMode="auto">
          <a:xfrm>
            <a:off x="3314700" y="941399"/>
            <a:ext cx="5168900" cy="55563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2" name="Title 1">
            <a:extLst>
              <a:ext uri="{FF2B5EF4-FFF2-40B4-BE49-F238E27FC236}">
                <a16:creationId xmlns:a16="http://schemas.microsoft.com/office/drawing/2014/main" id="{660A01D3-DD71-6BFC-932B-F3F9097B1C51}"/>
              </a:ext>
            </a:extLst>
          </p:cNvPr>
          <p:cNvSpPr>
            <a:spLocks noGrp="1"/>
          </p:cNvSpPr>
          <p:nvPr>
            <p:ph type="title"/>
          </p:nvPr>
        </p:nvSpPr>
        <p:spPr/>
        <p:txBody>
          <a:bodyPr/>
          <a:lstStyle/>
          <a:p>
            <a:r>
              <a:rPr lang="en-PK" dirty="0"/>
              <a:t>DES S-Boxes </a:t>
            </a:r>
          </a:p>
        </p:txBody>
      </p:sp>
      <p:sp>
        <p:nvSpPr>
          <p:cNvPr id="4" name="Slide Number Placeholder 3">
            <a:extLst>
              <a:ext uri="{FF2B5EF4-FFF2-40B4-BE49-F238E27FC236}">
                <a16:creationId xmlns:a16="http://schemas.microsoft.com/office/drawing/2014/main" id="{00E8E2CA-6A7B-78AD-549C-0DE1454B5F83}"/>
              </a:ext>
            </a:extLst>
          </p:cNvPr>
          <p:cNvSpPr>
            <a:spLocks noGrp="1"/>
          </p:cNvSpPr>
          <p:nvPr>
            <p:ph type="sldNum" sz="quarter" idx="12"/>
          </p:nvPr>
        </p:nvSpPr>
        <p:spPr/>
        <p:txBody>
          <a:bodyPr/>
          <a:lstStyle/>
          <a:p>
            <a:fld id="{DEEE902D-3665-514E-995A-5AFABF0C28ED}" type="slidenum">
              <a:rPr lang="en-PK" smtClean="0"/>
              <a:pPr/>
              <a:t>30</a:t>
            </a:fld>
            <a:endParaRPr lang="en-PK" dirty="0"/>
          </a:p>
        </p:txBody>
      </p:sp>
    </p:spTree>
    <p:extLst>
      <p:ext uri="{BB962C8B-B14F-4D97-AF65-F5344CB8AC3E}">
        <p14:creationId xmlns:p14="http://schemas.microsoft.com/office/powerpoint/2010/main" val="23009478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defRPr/>
            </a:pPr>
            <a:r>
              <a:rPr lang="en-AU" altLang="en-US" b="1" dirty="0">
                <a:solidFill>
                  <a:schemeClr val="bg1"/>
                </a:solidFill>
                <a:latin typeface="Times New Roman" panose="02020603050405020304" pitchFamily="18" charset="0"/>
                <a:cs typeface="Times New Roman" panose="02020603050405020304" pitchFamily="18" charset="0"/>
              </a:rPr>
              <a:t>Substitution Boxes S</a:t>
            </a:r>
          </a:p>
        </p:txBody>
      </p:sp>
      <p:sp>
        <p:nvSpPr>
          <p:cNvPr id="28675" name="Rectangle 3"/>
          <p:cNvSpPr>
            <a:spLocks noGrp="1" noChangeArrowheads="1"/>
          </p:cNvSpPr>
          <p:nvPr>
            <p:ph type="body" sz="quarter" idx="13"/>
          </p:nvPr>
        </p:nvSpPr>
        <p:spPr>
          <a:xfrm>
            <a:off x="112962" y="907123"/>
            <a:ext cx="11901829" cy="4643071"/>
          </a:xfrm>
        </p:spPr>
        <p:txBody>
          <a:bodyPr>
            <a:noAutofit/>
          </a:bodyPr>
          <a:lstStyle/>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have eight S-boxes which map 6 to 4 bits </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each S-box is actually 4 little 4 bit boxes </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outer bits 1 &amp; 6 (</a:t>
            </a:r>
            <a:r>
              <a:rPr lang="en-AU" altLang="en-US" sz="2800" b="1" dirty="0">
                <a:latin typeface="Times New Roman" panose="02020603050405020304" pitchFamily="18" charset="0"/>
                <a:cs typeface="Times New Roman" panose="02020603050405020304" pitchFamily="18" charset="0"/>
              </a:rPr>
              <a:t>row</a:t>
            </a:r>
            <a:r>
              <a:rPr lang="en-AU" altLang="en-US" sz="2800" dirty="0">
                <a:latin typeface="Times New Roman" panose="02020603050405020304" pitchFamily="18" charset="0"/>
                <a:cs typeface="Times New Roman" panose="02020603050405020304" pitchFamily="18" charset="0"/>
              </a:rPr>
              <a:t> bits) select the row number</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inner bits 2-5 (</a:t>
            </a:r>
            <a:r>
              <a:rPr lang="en-AU" altLang="en-US" sz="2800" b="1" dirty="0">
                <a:latin typeface="Times New Roman" panose="02020603050405020304" pitchFamily="18" charset="0"/>
                <a:cs typeface="Times New Roman" panose="02020603050405020304" pitchFamily="18" charset="0"/>
              </a:rPr>
              <a:t>col</a:t>
            </a:r>
            <a:r>
              <a:rPr lang="en-AU" altLang="en-US" sz="2800" dirty="0">
                <a:latin typeface="Times New Roman" panose="02020603050405020304" pitchFamily="18" charset="0"/>
                <a:cs typeface="Times New Roman" panose="02020603050405020304" pitchFamily="18" charset="0"/>
              </a:rPr>
              <a:t> bits) selects the column number in the table (from 0-15)</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The value at that place is a decimal number which is translated into binary (4 bit) to obtain the output of that S-box</a:t>
            </a:r>
          </a:p>
          <a:p>
            <a:pPr lvl="2" eaLnBrk="1" hangingPunct="1">
              <a:lnSpc>
                <a:spcPct val="100000"/>
              </a:lnSpc>
              <a:defRPr/>
            </a:pPr>
            <a:r>
              <a:rPr lang="en-AU" altLang="en-US" sz="2800" dirty="0">
                <a:latin typeface="Times New Roman" panose="02020603050405020304" pitchFamily="18" charset="0"/>
                <a:cs typeface="Times New Roman" panose="02020603050405020304" pitchFamily="18" charset="0"/>
              </a:rPr>
              <a:t>For example, in S1, for input 011001, the row is 01 (row 1) and the column is 1100 (column 12). The value in row 1, column 12 is 9, so the output is 1001.</a:t>
            </a:r>
          </a:p>
          <a:p>
            <a:pPr lvl="1" eaLnBrk="1" hangingPunct="1">
              <a:lnSpc>
                <a:spcPct val="100000"/>
              </a:lnSpc>
              <a:buFont typeface="Wingdings" panose="05000000000000000000" pitchFamily="2" charset="2"/>
              <a:buChar char="§"/>
              <a:defRPr/>
            </a:pPr>
            <a:endParaRPr lang="en-AU" altLang="en-US" sz="2800"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902B8E8F-7DF2-3E56-E763-BB3141BDA441}"/>
              </a:ext>
            </a:extLst>
          </p:cNvPr>
          <p:cNvSpPr>
            <a:spLocks noGrp="1"/>
          </p:cNvSpPr>
          <p:nvPr>
            <p:ph type="sldNum" sz="quarter" idx="12"/>
          </p:nvPr>
        </p:nvSpPr>
        <p:spPr/>
        <p:txBody>
          <a:bodyPr/>
          <a:lstStyle/>
          <a:p>
            <a:fld id="{DEEE902D-3665-514E-995A-5AFABF0C28ED}" type="slidenum">
              <a:rPr lang="en-PK" smtClean="0"/>
              <a:pPr/>
              <a:t>31</a:t>
            </a:fld>
            <a:endParaRPr lang="en-PK" dirty="0"/>
          </a:p>
        </p:txBody>
      </p:sp>
    </p:spTree>
    <p:extLst>
      <p:ext uri="{BB962C8B-B14F-4D97-AF65-F5344CB8AC3E}">
        <p14:creationId xmlns:p14="http://schemas.microsoft.com/office/powerpoint/2010/main" val="20774568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noAutofit/>
          </a:bodyPr>
          <a:lstStyle/>
          <a:p>
            <a:pPr>
              <a:defRPr/>
            </a:pPr>
            <a:r>
              <a:rPr lang="en-US" altLang="en-US" b="1" dirty="0">
                <a:solidFill>
                  <a:schemeClr val="bg1"/>
                </a:solidFill>
                <a:latin typeface="Times New Roman" panose="02020603050405020304" pitchFamily="18" charset="0"/>
                <a:cs typeface="Times New Roman" panose="02020603050405020304" pitchFamily="18" charset="0"/>
              </a:rPr>
              <a:t>DES Key Generation</a:t>
            </a:r>
            <a:endParaRPr lang="en-US" altLang="en-US" dirty="0">
              <a:solidFill>
                <a:schemeClr val="bg1"/>
              </a:solidFill>
              <a:latin typeface="Times New Roman" panose="02020603050405020304" pitchFamily="18" charset="0"/>
              <a:cs typeface="Times New Roman" panose="02020603050405020304" pitchFamily="18" charset="0"/>
            </a:endParaRPr>
          </a:p>
        </p:txBody>
      </p:sp>
      <p:sp>
        <p:nvSpPr>
          <p:cNvPr id="29699" name="Content Placeholder 2"/>
          <p:cNvSpPr>
            <a:spLocks noGrp="1"/>
          </p:cNvSpPr>
          <p:nvPr>
            <p:ph type="body" sz="quarter" idx="13"/>
          </p:nvPr>
        </p:nvSpPr>
        <p:spPr>
          <a:xfrm>
            <a:off x="112962" y="907123"/>
            <a:ext cx="11795503" cy="4898253"/>
          </a:xfrm>
        </p:spPr>
        <p:txBody>
          <a:bodyPr>
            <a:normAutofit fontScale="92500"/>
          </a:bodyPr>
          <a:lstStyle/>
          <a:p>
            <a:pPr>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a 64-bit key is used as input to the algorithm. </a:t>
            </a:r>
          </a:p>
          <a:p>
            <a:pPr>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The bits of the key are numbered from 1 through 64; every eighth bit is ignored, so giving 56-bit key</a:t>
            </a:r>
          </a:p>
          <a:p>
            <a:pPr>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The key is first subjected to a permutation governed by a table labeled Permuted Choice One </a:t>
            </a:r>
          </a:p>
          <a:p>
            <a:pPr>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The resulting 56-bit key is then treated as two 28-bit quantities, labeled C</a:t>
            </a:r>
            <a:r>
              <a:rPr lang="en-US" altLang="en-US" baseline="-25000" dirty="0">
                <a:latin typeface="Times New Roman" panose="02020603050405020304" pitchFamily="18" charset="0"/>
                <a:cs typeface="Times New Roman" panose="02020603050405020304" pitchFamily="18" charset="0"/>
              </a:rPr>
              <a:t>0</a:t>
            </a:r>
            <a:r>
              <a:rPr lang="en-US" altLang="en-US" dirty="0">
                <a:latin typeface="Times New Roman" panose="02020603050405020304" pitchFamily="18" charset="0"/>
                <a:cs typeface="Times New Roman" panose="02020603050405020304" pitchFamily="18" charset="0"/>
              </a:rPr>
              <a:t> and D</a:t>
            </a:r>
            <a:r>
              <a:rPr lang="en-US" altLang="en-US" baseline="-25000" dirty="0">
                <a:latin typeface="Times New Roman" panose="02020603050405020304" pitchFamily="18" charset="0"/>
                <a:cs typeface="Times New Roman" panose="02020603050405020304" pitchFamily="18" charset="0"/>
              </a:rPr>
              <a:t>0</a:t>
            </a:r>
            <a:r>
              <a:rPr lang="en-US" altLang="en-US" dirty="0">
                <a:latin typeface="Times New Roman" panose="02020603050405020304" pitchFamily="18" charset="0"/>
                <a:cs typeface="Times New Roman" panose="02020603050405020304" pitchFamily="18" charset="0"/>
              </a:rPr>
              <a:t>. </a:t>
            </a:r>
          </a:p>
          <a:p>
            <a:pPr>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At each round, C</a:t>
            </a:r>
            <a:r>
              <a:rPr lang="en-US" altLang="en-US" baseline="-25000" dirty="0">
                <a:latin typeface="Times New Roman" panose="02020603050405020304" pitchFamily="18" charset="0"/>
                <a:cs typeface="Times New Roman" panose="02020603050405020304" pitchFamily="18" charset="0"/>
              </a:rPr>
              <a:t>i-1</a:t>
            </a:r>
            <a:r>
              <a:rPr lang="en-US" altLang="en-US" dirty="0">
                <a:latin typeface="Times New Roman" panose="02020603050405020304" pitchFamily="18" charset="0"/>
                <a:cs typeface="Times New Roman" panose="02020603050405020304" pitchFamily="18" charset="0"/>
              </a:rPr>
              <a:t> and D</a:t>
            </a:r>
            <a:r>
              <a:rPr lang="en-US" altLang="en-US" baseline="-25000" dirty="0">
                <a:latin typeface="Times New Roman" panose="02020603050405020304" pitchFamily="18" charset="0"/>
                <a:cs typeface="Times New Roman" panose="02020603050405020304" pitchFamily="18" charset="0"/>
              </a:rPr>
              <a:t>i-1</a:t>
            </a:r>
            <a:r>
              <a:rPr lang="en-US" altLang="en-US" dirty="0">
                <a:latin typeface="Times New Roman" panose="02020603050405020304" pitchFamily="18" charset="0"/>
                <a:cs typeface="Times New Roman" panose="02020603050405020304" pitchFamily="18" charset="0"/>
              </a:rPr>
              <a:t> are separately subjected to a circular left shift, or rotation, of 1 or 2 bits. These shifted values serve as input to the next round. </a:t>
            </a:r>
          </a:p>
          <a:p>
            <a:pPr>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They also serve as input to Permuted Choice Two, which produces a 48-bit output that serves as input to the function F(R</a:t>
            </a:r>
            <a:r>
              <a:rPr lang="en-US" altLang="en-US" baseline="-25000" dirty="0">
                <a:latin typeface="Times New Roman" panose="02020603050405020304" pitchFamily="18" charset="0"/>
                <a:cs typeface="Times New Roman" panose="02020603050405020304" pitchFamily="18" charset="0"/>
              </a:rPr>
              <a:t>i-1</a:t>
            </a:r>
            <a:r>
              <a:rPr lang="en-US" altLang="en-US" dirty="0">
                <a:latin typeface="Times New Roman" panose="02020603050405020304" pitchFamily="18" charset="0"/>
                <a:cs typeface="Times New Roman" panose="02020603050405020304" pitchFamily="18" charset="0"/>
              </a:rPr>
              <a:t>, K</a:t>
            </a:r>
            <a:r>
              <a:rPr lang="en-US" altLang="en-US" baseline="-25000" dirty="0">
                <a:latin typeface="Times New Roman" panose="02020603050405020304" pitchFamily="18" charset="0"/>
                <a:cs typeface="Times New Roman" panose="02020603050405020304" pitchFamily="18" charset="0"/>
              </a:rPr>
              <a:t>i</a:t>
            </a:r>
            <a:r>
              <a:rPr lang="en-US" altLang="en-US" dirty="0">
                <a:latin typeface="Times New Roman" panose="02020603050405020304" pitchFamily="18" charset="0"/>
                <a:cs typeface="Times New Roman" panose="02020603050405020304" pitchFamily="18" charset="0"/>
              </a:rPr>
              <a:t>).</a:t>
            </a:r>
          </a:p>
          <a:p>
            <a:pPr>
              <a:lnSpc>
                <a:spcPct val="100000"/>
              </a:lnSpc>
              <a:buFont typeface="Wingdings" panose="05000000000000000000" pitchFamily="2" charset="2"/>
              <a:buChar char="§"/>
              <a:defRPr/>
            </a:pPr>
            <a:endParaRPr lang="en-US" altLang="en-US"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FABDA988-02CE-AFD1-7044-8E9CD8D0D705}"/>
              </a:ext>
            </a:extLst>
          </p:cNvPr>
          <p:cNvSpPr>
            <a:spLocks noGrp="1"/>
          </p:cNvSpPr>
          <p:nvPr>
            <p:ph type="sldNum" sz="quarter" idx="12"/>
          </p:nvPr>
        </p:nvSpPr>
        <p:spPr/>
        <p:txBody>
          <a:bodyPr/>
          <a:lstStyle/>
          <a:p>
            <a:fld id="{DEEE902D-3665-514E-995A-5AFABF0C28ED}" type="slidenum">
              <a:rPr lang="en-PK" smtClean="0"/>
              <a:pPr/>
              <a:t>32</a:t>
            </a:fld>
            <a:endParaRPr lang="en-PK" dirty="0"/>
          </a:p>
        </p:txBody>
      </p:sp>
    </p:spTree>
    <p:extLst>
      <p:ext uri="{BB962C8B-B14F-4D97-AF65-F5344CB8AC3E}">
        <p14:creationId xmlns:p14="http://schemas.microsoft.com/office/powerpoint/2010/main" val="19774358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8178" y="78864"/>
            <a:ext cx="6535645" cy="6700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9" name="Slide Number Placeholder 2">
            <a:extLst>
              <a:ext uri="{FF2B5EF4-FFF2-40B4-BE49-F238E27FC236}">
                <a16:creationId xmlns:a16="http://schemas.microsoft.com/office/drawing/2014/main" id="{209B9A3B-55D4-76D0-45DB-C2042E3BC1FC}"/>
              </a:ext>
            </a:extLst>
          </p:cNvPr>
          <p:cNvSpPr txBox="1">
            <a:spLocks/>
          </p:cNvSpPr>
          <p:nvPr/>
        </p:nvSpPr>
        <p:spPr>
          <a:xfrm>
            <a:off x="9431080" y="6502633"/>
            <a:ext cx="2743200" cy="365125"/>
          </a:xfrm>
          <a:prstGeom prst="rect">
            <a:avLst/>
          </a:prstGeom>
        </p:spPr>
        <p:txBody>
          <a:bodyPr vert="horz" lIns="91440" tIns="45720" rIns="91440" bIns="45720" rtlCol="0" anchor="ctr"/>
          <a:lstStyle>
            <a:defPPr>
              <a:defRPr lang="en-PK"/>
            </a:defPPr>
            <a:lvl1pPr marL="0" algn="r" defTabSz="914400" rtl="0" eaLnBrk="1" latinLnBrk="0" hangingPunct="1">
              <a:defRPr sz="1200" kern="1200">
                <a:solidFill>
                  <a:schemeClr val="bg1"/>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EEE902D-3665-514E-995A-5AFABF0C28ED}" type="slidenum">
              <a:rPr lang="en-PK" smtClean="0">
                <a:solidFill>
                  <a:schemeClr val="tx1"/>
                </a:solidFill>
              </a:rPr>
              <a:pPr/>
              <a:t>33</a:t>
            </a:fld>
            <a:endParaRPr lang="en-PK" dirty="0">
              <a:solidFill>
                <a:schemeClr val="tx1"/>
              </a:solidFill>
            </a:endParaRPr>
          </a:p>
        </p:txBody>
      </p:sp>
    </p:spTree>
    <p:extLst>
      <p:ext uri="{BB962C8B-B14F-4D97-AF65-F5344CB8AC3E}">
        <p14:creationId xmlns:p14="http://schemas.microsoft.com/office/powerpoint/2010/main" val="9631542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defRPr/>
            </a:pPr>
            <a:r>
              <a:rPr lang="en-AU" altLang="en-US" b="1" dirty="0">
                <a:solidFill>
                  <a:schemeClr val="bg1"/>
                </a:solidFill>
                <a:latin typeface="Times New Roman" panose="02020603050405020304" pitchFamily="18" charset="0"/>
                <a:cs typeface="Times New Roman" panose="02020603050405020304" pitchFamily="18" charset="0"/>
              </a:rPr>
              <a:t>DES Decryption</a:t>
            </a:r>
          </a:p>
        </p:txBody>
      </p:sp>
      <p:sp>
        <p:nvSpPr>
          <p:cNvPr id="31747" name="Rectangle 3"/>
          <p:cNvSpPr>
            <a:spLocks noGrp="1" noChangeArrowheads="1"/>
          </p:cNvSpPr>
          <p:nvPr>
            <p:ph type="body" sz="quarter" idx="13"/>
          </p:nvPr>
        </p:nvSpPr>
        <p:spPr>
          <a:xfrm>
            <a:off x="112962" y="907123"/>
            <a:ext cx="11093754" cy="5047109"/>
          </a:xfrm>
        </p:spPr>
        <p:txBody>
          <a:bodyPr>
            <a:normAutofit/>
          </a:bodyPr>
          <a:lstStyle/>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decrypt must unwind steps of data computation </a:t>
            </a:r>
          </a:p>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with </a:t>
            </a:r>
            <a:r>
              <a:rPr lang="en-AU" altLang="en-US" dirty="0" err="1">
                <a:latin typeface="Times New Roman" panose="02020603050405020304" pitchFamily="18" charset="0"/>
                <a:cs typeface="Times New Roman" panose="02020603050405020304" pitchFamily="18" charset="0"/>
              </a:rPr>
              <a:t>Feistel</a:t>
            </a:r>
            <a:r>
              <a:rPr lang="en-AU" altLang="en-US" dirty="0">
                <a:latin typeface="Times New Roman" panose="02020603050405020304" pitchFamily="18" charset="0"/>
                <a:cs typeface="Times New Roman" panose="02020603050405020304" pitchFamily="18" charset="0"/>
              </a:rPr>
              <a:t> design, do encryption steps again </a:t>
            </a:r>
          </a:p>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using </a:t>
            </a:r>
            <a:r>
              <a:rPr lang="en-AU" altLang="en-US" dirty="0" err="1">
                <a:latin typeface="Times New Roman" panose="02020603050405020304" pitchFamily="18" charset="0"/>
                <a:cs typeface="Times New Roman" panose="02020603050405020304" pitchFamily="18" charset="0"/>
              </a:rPr>
              <a:t>subkeys</a:t>
            </a:r>
            <a:r>
              <a:rPr lang="en-AU" altLang="en-US" dirty="0">
                <a:latin typeface="Times New Roman" panose="02020603050405020304" pitchFamily="18" charset="0"/>
                <a:cs typeface="Times New Roman" panose="02020603050405020304" pitchFamily="18" charset="0"/>
              </a:rPr>
              <a:t> in reverse order (SK16 … SK1)</a:t>
            </a:r>
          </a:p>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note that IP undoes final FP step of encryption </a:t>
            </a:r>
          </a:p>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1st round with SK16 undoes 16th encrypt round</a:t>
            </a:r>
          </a:p>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16th round with SK1 undoes 1st encrypt round </a:t>
            </a:r>
          </a:p>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then final FP undoes initial encryption IP </a:t>
            </a:r>
          </a:p>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thus recovering original data value </a:t>
            </a:r>
          </a:p>
        </p:txBody>
      </p:sp>
      <p:sp>
        <p:nvSpPr>
          <p:cNvPr id="2" name="Slide Number Placeholder 1">
            <a:extLst>
              <a:ext uri="{FF2B5EF4-FFF2-40B4-BE49-F238E27FC236}">
                <a16:creationId xmlns:a16="http://schemas.microsoft.com/office/drawing/2014/main" id="{62F4BC18-EEAD-7C0E-E73C-8D2A29252E97}"/>
              </a:ext>
            </a:extLst>
          </p:cNvPr>
          <p:cNvSpPr>
            <a:spLocks noGrp="1"/>
          </p:cNvSpPr>
          <p:nvPr>
            <p:ph type="sldNum" sz="quarter" idx="12"/>
          </p:nvPr>
        </p:nvSpPr>
        <p:spPr/>
        <p:txBody>
          <a:bodyPr/>
          <a:lstStyle/>
          <a:p>
            <a:fld id="{DEEE902D-3665-514E-995A-5AFABF0C28ED}" type="slidenum">
              <a:rPr lang="en-PK" smtClean="0"/>
              <a:pPr/>
              <a:t>34</a:t>
            </a:fld>
            <a:endParaRPr lang="en-PK" dirty="0"/>
          </a:p>
        </p:txBody>
      </p:sp>
    </p:spTree>
    <p:extLst>
      <p:ext uri="{BB962C8B-B14F-4D97-AF65-F5344CB8AC3E}">
        <p14:creationId xmlns:p14="http://schemas.microsoft.com/office/powerpoint/2010/main" val="20393160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defRPr/>
            </a:pPr>
            <a:r>
              <a:rPr lang="en-AU" altLang="en-US" b="1" dirty="0">
                <a:solidFill>
                  <a:schemeClr val="bg1"/>
                </a:solidFill>
                <a:latin typeface="Times New Roman" panose="02020603050405020304" pitchFamily="18" charset="0"/>
                <a:cs typeface="Times New Roman" panose="02020603050405020304" pitchFamily="18" charset="0"/>
              </a:rPr>
              <a:t>Avalanche Effect </a:t>
            </a:r>
          </a:p>
        </p:txBody>
      </p:sp>
      <p:sp>
        <p:nvSpPr>
          <p:cNvPr id="32771" name="Rectangle 3"/>
          <p:cNvSpPr>
            <a:spLocks noGrp="1" noChangeArrowheads="1"/>
          </p:cNvSpPr>
          <p:nvPr>
            <p:ph type="body" sz="quarter" idx="13"/>
          </p:nvPr>
        </p:nvSpPr>
        <p:spPr>
          <a:xfrm>
            <a:off x="112962" y="907124"/>
            <a:ext cx="12079038" cy="4211768"/>
          </a:xfrm>
        </p:spPr>
        <p:txBody>
          <a:bodyPr>
            <a:normAutofit/>
          </a:bodyPr>
          <a:lstStyle/>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key desirable property of encryption algorithm</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where a change of </a:t>
            </a:r>
            <a:r>
              <a:rPr lang="en-AU" altLang="en-US" b="1" dirty="0">
                <a:latin typeface="Times New Roman" panose="02020603050405020304" pitchFamily="18" charset="0"/>
                <a:cs typeface="Times New Roman" panose="02020603050405020304" pitchFamily="18" charset="0"/>
              </a:rPr>
              <a:t>one </a:t>
            </a:r>
            <a:r>
              <a:rPr lang="en-AU" altLang="en-US" dirty="0">
                <a:latin typeface="Times New Roman" panose="02020603050405020304" pitchFamily="18" charset="0"/>
                <a:cs typeface="Times New Roman" panose="02020603050405020304" pitchFamily="18" charset="0"/>
              </a:rPr>
              <a:t>input or key bit results in changing </a:t>
            </a:r>
            <a:r>
              <a:rPr lang="en-AU" altLang="en-US" dirty="0" err="1">
                <a:latin typeface="Times New Roman" panose="02020603050405020304" pitchFamily="18" charset="0"/>
                <a:cs typeface="Times New Roman" panose="02020603050405020304" pitchFamily="18" charset="0"/>
              </a:rPr>
              <a:t>approx</a:t>
            </a:r>
            <a:r>
              <a:rPr lang="en-AU" altLang="en-US" dirty="0">
                <a:latin typeface="Times New Roman" panose="02020603050405020304" pitchFamily="18" charset="0"/>
                <a:cs typeface="Times New Roman" panose="02020603050405020304" pitchFamily="18" charset="0"/>
              </a:rPr>
              <a:t> </a:t>
            </a:r>
            <a:r>
              <a:rPr lang="en-AU" altLang="en-US" b="1" dirty="0">
                <a:latin typeface="Times New Roman" panose="02020603050405020304" pitchFamily="18" charset="0"/>
                <a:cs typeface="Times New Roman" panose="02020603050405020304" pitchFamily="18" charset="0"/>
              </a:rPr>
              <a:t>half</a:t>
            </a:r>
            <a:r>
              <a:rPr lang="en-AU" altLang="en-US" dirty="0">
                <a:latin typeface="Times New Roman" panose="02020603050405020304" pitchFamily="18" charset="0"/>
                <a:cs typeface="Times New Roman" panose="02020603050405020304" pitchFamily="18" charset="0"/>
              </a:rPr>
              <a:t> output bits</a:t>
            </a: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DES exhibits strong avalanche</a:t>
            </a:r>
            <a:endParaRPr lang="en-AU" altLang="en-US"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B531603E-90F8-DD71-23A0-5FBC998F9547}"/>
              </a:ext>
            </a:extLst>
          </p:cNvPr>
          <p:cNvSpPr>
            <a:spLocks noGrp="1"/>
          </p:cNvSpPr>
          <p:nvPr>
            <p:ph type="sldNum" sz="quarter" idx="12"/>
          </p:nvPr>
        </p:nvSpPr>
        <p:spPr/>
        <p:txBody>
          <a:bodyPr/>
          <a:lstStyle/>
          <a:p>
            <a:fld id="{DEEE902D-3665-514E-995A-5AFABF0C28ED}" type="slidenum">
              <a:rPr lang="en-PK" smtClean="0"/>
              <a:pPr/>
              <a:t>35</a:t>
            </a:fld>
            <a:endParaRPr lang="en-PK" dirty="0"/>
          </a:p>
        </p:txBody>
      </p:sp>
    </p:spTree>
    <p:extLst>
      <p:ext uri="{BB962C8B-B14F-4D97-AF65-F5344CB8AC3E}">
        <p14:creationId xmlns:p14="http://schemas.microsoft.com/office/powerpoint/2010/main" val="35417364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defRPr/>
            </a:pPr>
            <a:r>
              <a:rPr lang="en-US" altLang="en-US" b="1" dirty="0">
                <a:solidFill>
                  <a:schemeClr val="bg1"/>
                </a:solidFill>
                <a:latin typeface="Times New Roman" panose="02020603050405020304" pitchFamily="18" charset="0"/>
                <a:cs typeface="Times New Roman" panose="02020603050405020304" pitchFamily="18" charset="0"/>
              </a:rPr>
              <a:t>Strength of DES – Key Size</a:t>
            </a:r>
            <a:endParaRPr lang="en-AU" altLang="en-US" b="1" dirty="0">
              <a:solidFill>
                <a:schemeClr val="bg1"/>
              </a:solidFill>
              <a:latin typeface="Times New Roman" panose="02020603050405020304" pitchFamily="18" charset="0"/>
              <a:cs typeface="Times New Roman" panose="02020603050405020304" pitchFamily="18" charset="0"/>
            </a:endParaRPr>
          </a:p>
        </p:txBody>
      </p:sp>
      <p:sp>
        <p:nvSpPr>
          <p:cNvPr id="33795" name="Rectangle 3"/>
          <p:cNvSpPr>
            <a:spLocks noGrp="1" noChangeArrowheads="1"/>
          </p:cNvSpPr>
          <p:nvPr>
            <p:ph type="body" sz="quarter" idx="13"/>
          </p:nvPr>
        </p:nvSpPr>
        <p:spPr>
          <a:xfrm>
            <a:off x="112962" y="907124"/>
            <a:ext cx="9158629" cy="4211768"/>
          </a:xfrm>
        </p:spPr>
        <p:txBody>
          <a:bodyPr>
            <a:normAutofit/>
          </a:bodyPr>
          <a:lstStyle/>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56-bit keys have 2</a:t>
            </a:r>
            <a:r>
              <a:rPr lang="en-US" altLang="en-US" baseline="30000" dirty="0">
                <a:latin typeface="Times New Roman" panose="02020603050405020304" pitchFamily="18" charset="0"/>
                <a:cs typeface="Times New Roman" panose="02020603050405020304" pitchFamily="18" charset="0"/>
              </a:rPr>
              <a:t>56</a:t>
            </a:r>
            <a:r>
              <a:rPr lang="en-US" altLang="en-US" dirty="0">
                <a:latin typeface="Times New Roman" panose="02020603050405020304" pitchFamily="18" charset="0"/>
                <a:cs typeface="Times New Roman" panose="02020603050405020304" pitchFamily="18" charset="0"/>
              </a:rPr>
              <a:t> = 7.2 x 10</a:t>
            </a:r>
            <a:r>
              <a:rPr lang="en-US" altLang="en-US" baseline="30000" dirty="0">
                <a:latin typeface="Times New Roman" panose="02020603050405020304" pitchFamily="18" charset="0"/>
                <a:cs typeface="Times New Roman" panose="02020603050405020304" pitchFamily="18" charset="0"/>
              </a:rPr>
              <a:t>16</a:t>
            </a:r>
            <a:r>
              <a:rPr lang="en-US" altLang="en-US" dirty="0">
                <a:latin typeface="Times New Roman" panose="02020603050405020304" pitchFamily="18" charset="0"/>
                <a:cs typeface="Times New Roman" panose="02020603050405020304" pitchFamily="18" charset="0"/>
              </a:rPr>
              <a:t> values</a:t>
            </a: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brute force search looks hard</a:t>
            </a: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recent advances have shown is possible</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in 1997 on Internet in a few months </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in 1998 on dedicated h/w (EFF) in a few days </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in 1999 above combined in 22hrs!</a:t>
            </a: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still must be able to recognize plaintext</a:t>
            </a: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now considering alternatives to DES</a:t>
            </a:r>
            <a:endParaRPr lang="en-AU" altLang="en-US" dirty="0">
              <a:latin typeface="Times New Roman" panose="02020603050405020304" pitchFamily="18" charset="0"/>
              <a:cs typeface="Times New Roman" panose="02020603050405020304" pitchFamily="18" charset="0"/>
            </a:endParaRPr>
          </a:p>
        </p:txBody>
      </p:sp>
      <p:sp>
        <p:nvSpPr>
          <p:cNvPr id="65539" name="Rectangle 1"/>
          <p:cNvSpPr>
            <a:spLocks noChangeArrowheads="1"/>
          </p:cNvSpPr>
          <p:nvPr/>
        </p:nvSpPr>
        <p:spPr bwMode="auto">
          <a:xfrm>
            <a:off x="353331" y="5140157"/>
            <a:ext cx="1123015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just" eaLnBrk="1" hangingPunct="1">
              <a:spcBef>
                <a:spcPct val="0"/>
              </a:spcBef>
              <a:buFontTx/>
              <a:buNone/>
            </a:pPr>
            <a:r>
              <a:rPr lang="en-AU" altLang="en-US" sz="1800" i="1" dirty="0"/>
              <a:t>DES finally and definitively proved insecure in July 1998, when the Electronic Frontier Foundation (EFF) announced that it had broken a DES encryption using a special-purpose "DES cracker" machine that was built for less than $250,000. The attack took less than three days. </a:t>
            </a:r>
            <a:r>
              <a:rPr lang="en-AU" altLang="en-US" sz="1800" i="1" dirty="0" err="1"/>
              <a:t>TheEFF</a:t>
            </a:r>
            <a:r>
              <a:rPr lang="en-AU" altLang="en-US" sz="1800" i="1" dirty="0"/>
              <a:t> has published a detailed description of the machine, enabling others to build their own cracker [EFF98].</a:t>
            </a:r>
          </a:p>
        </p:txBody>
      </p:sp>
      <p:sp>
        <p:nvSpPr>
          <p:cNvPr id="2" name="Slide Number Placeholder 1">
            <a:extLst>
              <a:ext uri="{FF2B5EF4-FFF2-40B4-BE49-F238E27FC236}">
                <a16:creationId xmlns:a16="http://schemas.microsoft.com/office/drawing/2014/main" id="{8D3001B6-28D1-94CD-925D-05D9EC8696B2}"/>
              </a:ext>
            </a:extLst>
          </p:cNvPr>
          <p:cNvSpPr>
            <a:spLocks noGrp="1"/>
          </p:cNvSpPr>
          <p:nvPr>
            <p:ph type="sldNum" sz="quarter" idx="12"/>
          </p:nvPr>
        </p:nvSpPr>
        <p:spPr/>
        <p:txBody>
          <a:bodyPr/>
          <a:lstStyle/>
          <a:p>
            <a:fld id="{DEEE902D-3665-514E-995A-5AFABF0C28ED}" type="slidenum">
              <a:rPr lang="en-PK" smtClean="0"/>
              <a:pPr/>
              <a:t>36</a:t>
            </a:fld>
            <a:endParaRPr lang="en-PK" dirty="0"/>
          </a:p>
        </p:txBody>
      </p:sp>
    </p:spTree>
    <p:extLst>
      <p:ext uri="{BB962C8B-B14F-4D97-AF65-F5344CB8AC3E}">
        <p14:creationId xmlns:p14="http://schemas.microsoft.com/office/powerpoint/2010/main" val="10209325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normAutofit/>
          </a:bodyPr>
          <a:lstStyle/>
          <a:p>
            <a:pPr eaLnBrk="1" hangingPunct="1">
              <a:defRPr/>
            </a:pPr>
            <a:r>
              <a:rPr lang="en-US" altLang="en-US" b="1" dirty="0">
                <a:solidFill>
                  <a:schemeClr val="bg1"/>
                </a:solidFill>
                <a:latin typeface="Times New Roman" panose="02020603050405020304" pitchFamily="18" charset="0"/>
                <a:cs typeface="Times New Roman" panose="02020603050405020304" pitchFamily="18" charset="0"/>
              </a:rPr>
              <a:t>Strength of DES – Timing Attacks</a:t>
            </a:r>
            <a:endParaRPr lang="en-AU" altLang="en-US" b="1" dirty="0">
              <a:solidFill>
                <a:schemeClr val="bg1"/>
              </a:solidFill>
              <a:latin typeface="Times New Roman" panose="02020603050405020304" pitchFamily="18" charset="0"/>
              <a:cs typeface="Times New Roman" panose="02020603050405020304" pitchFamily="18" charset="0"/>
            </a:endParaRPr>
          </a:p>
        </p:txBody>
      </p:sp>
      <p:sp>
        <p:nvSpPr>
          <p:cNvPr id="34819" name="Rectangle 3"/>
          <p:cNvSpPr>
            <a:spLocks noGrp="1" noChangeArrowheads="1"/>
          </p:cNvSpPr>
          <p:nvPr>
            <p:ph type="body" sz="quarter" idx="13"/>
          </p:nvPr>
        </p:nvSpPr>
        <p:spPr>
          <a:xfrm>
            <a:off x="112962" y="907124"/>
            <a:ext cx="12079038" cy="4211768"/>
          </a:xfrm>
        </p:spPr>
        <p:txBody>
          <a:bodyPr>
            <a:normAutofit/>
          </a:bodyPr>
          <a:lstStyle/>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attacks actual implementation of cipher</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use knowledge of consequences of implementation to derive knowledge of some/all </a:t>
            </a:r>
            <a:r>
              <a:rPr lang="en-AU" altLang="en-US" dirty="0" err="1">
                <a:latin typeface="Times New Roman" panose="02020603050405020304" pitchFamily="18" charset="0"/>
                <a:cs typeface="Times New Roman" panose="02020603050405020304" pitchFamily="18" charset="0"/>
              </a:rPr>
              <a:t>subkey</a:t>
            </a:r>
            <a:r>
              <a:rPr lang="en-AU" altLang="en-US" dirty="0">
                <a:latin typeface="Times New Roman" panose="02020603050405020304" pitchFamily="18" charset="0"/>
                <a:cs typeface="Times New Roman" panose="02020603050405020304" pitchFamily="18" charset="0"/>
              </a:rPr>
              <a:t> bits</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specifically use fact that calculations can take varying times depending on the value of the inputs to it</a:t>
            </a:r>
          </a:p>
        </p:txBody>
      </p:sp>
      <p:sp>
        <p:nvSpPr>
          <p:cNvPr id="2" name="Slide Number Placeholder 1">
            <a:extLst>
              <a:ext uri="{FF2B5EF4-FFF2-40B4-BE49-F238E27FC236}">
                <a16:creationId xmlns:a16="http://schemas.microsoft.com/office/drawing/2014/main" id="{044F7002-864A-D2FF-B434-7F58EA123F65}"/>
              </a:ext>
            </a:extLst>
          </p:cNvPr>
          <p:cNvSpPr>
            <a:spLocks noGrp="1"/>
          </p:cNvSpPr>
          <p:nvPr>
            <p:ph type="sldNum" sz="quarter" idx="12"/>
          </p:nvPr>
        </p:nvSpPr>
        <p:spPr/>
        <p:txBody>
          <a:bodyPr/>
          <a:lstStyle/>
          <a:p>
            <a:fld id="{DEEE902D-3665-514E-995A-5AFABF0C28ED}" type="slidenum">
              <a:rPr lang="en-PK" smtClean="0"/>
              <a:pPr/>
              <a:t>37</a:t>
            </a:fld>
            <a:endParaRPr lang="en-PK" dirty="0"/>
          </a:p>
        </p:txBody>
      </p:sp>
    </p:spTree>
    <p:extLst>
      <p:ext uri="{BB962C8B-B14F-4D97-AF65-F5344CB8AC3E}">
        <p14:creationId xmlns:p14="http://schemas.microsoft.com/office/powerpoint/2010/main" val="26217594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3">
            <a:extLst>
              <a:ext uri="{FF2B5EF4-FFF2-40B4-BE49-F238E27FC236}">
                <a16:creationId xmlns:a16="http://schemas.microsoft.com/office/drawing/2014/main" id="{C0AC1A8C-513B-9146-BB39-103005F69810}"/>
              </a:ext>
            </a:extLst>
          </p:cNvPr>
          <p:cNvSpPr>
            <a:spLocks noGrp="1" noChangeArrowheads="1"/>
          </p:cNvSpPr>
          <p:nvPr>
            <p:ph type="subTitle" idx="1"/>
          </p:nvPr>
        </p:nvSpPr>
        <p:spPr>
          <a:xfrm>
            <a:off x="2743200" y="1981200"/>
            <a:ext cx="6400800" cy="2566988"/>
          </a:xfrm>
        </p:spPr>
        <p:txBody>
          <a:bodyPr/>
          <a:lstStyle/>
          <a:p>
            <a:pPr eaLnBrk="1" hangingPunct="1"/>
            <a:r>
              <a:rPr lang="en-AU" altLang="en-US"/>
              <a:t>DES Modes of Operations </a:t>
            </a:r>
          </a:p>
          <a:p>
            <a:pPr eaLnBrk="1" hangingPunct="1"/>
            <a:r>
              <a:rPr lang="en-AU" altLang="en-US"/>
              <a:t>&amp;</a:t>
            </a:r>
          </a:p>
          <a:p>
            <a:pPr eaLnBrk="1" hangingPunct="1"/>
            <a:r>
              <a:rPr lang="en-AU" altLang="en-US"/>
              <a:t>Double/Triple DES</a:t>
            </a:r>
          </a:p>
        </p:txBody>
      </p:sp>
    </p:spTree>
    <p:extLst>
      <p:ext uri="{BB962C8B-B14F-4D97-AF65-F5344CB8AC3E}">
        <p14:creationId xmlns:p14="http://schemas.microsoft.com/office/powerpoint/2010/main" val="23715950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defRPr/>
            </a:pPr>
            <a:r>
              <a:rPr lang="en-US" altLang="en-US" b="1" dirty="0">
                <a:solidFill>
                  <a:schemeClr val="bg1"/>
                </a:solidFill>
                <a:latin typeface="Times New Roman" panose="02020603050405020304" pitchFamily="18" charset="0"/>
                <a:cs typeface="Times New Roman" panose="02020603050405020304" pitchFamily="18" charset="0"/>
              </a:rPr>
              <a:t>Modes of Operation</a:t>
            </a:r>
            <a:endParaRPr lang="en-AU" altLang="en-US" b="1" dirty="0">
              <a:solidFill>
                <a:schemeClr val="bg1"/>
              </a:solidFill>
              <a:latin typeface="Times New Roman" panose="02020603050405020304" pitchFamily="18" charset="0"/>
              <a:cs typeface="Times New Roman" panose="02020603050405020304" pitchFamily="18" charset="0"/>
            </a:endParaRPr>
          </a:p>
        </p:txBody>
      </p:sp>
      <p:sp>
        <p:nvSpPr>
          <p:cNvPr id="35843" name="Rectangle 3"/>
          <p:cNvSpPr>
            <a:spLocks noGrp="1" noChangeArrowheads="1"/>
          </p:cNvSpPr>
          <p:nvPr>
            <p:ph type="body" sz="quarter" idx="13"/>
          </p:nvPr>
        </p:nvSpPr>
        <p:spPr>
          <a:xfrm>
            <a:off x="112962" y="907124"/>
            <a:ext cx="12079038" cy="4770662"/>
          </a:xfrm>
        </p:spPr>
        <p:txBody>
          <a:bodyPr>
            <a:normAutofit lnSpcReduction="10000"/>
          </a:bodyPr>
          <a:lstStyle/>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block ciphers encrypt fixed size blocks</a:t>
            </a:r>
          </a:p>
          <a:p>
            <a:pPr eaLnBrk="1" hangingPunct="1">
              <a:lnSpc>
                <a:spcPct val="110000"/>
              </a:lnSpc>
              <a:buFont typeface="Wingdings" panose="05000000000000000000" pitchFamily="2" charset="2"/>
              <a:buChar char="§"/>
              <a:defRPr/>
            </a:pPr>
            <a:r>
              <a:rPr lang="en-AU" altLang="en-US" dirty="0" err="1">
                <a:latin typeface="Times New Roman" panose="02020603050405020304" pitchFamily="18" charset="0"/>
                <a:cs typeface="Times New Roman" panose="02020603050405020304" pitchFamily="18" charset="0"/>
              </a:rPr>
              <a:t>eg</a:t>
            </a:r>
            <a:r>
              <a:rPr lang="en-AU" altLang="en-US" dirty="0">
                <a:latin typeface="Times New Roman" panose="02020603050405020304" pitchFamily="18" charset="0"/>
                <a:cs typeface="Times New Roman" panose="02020603050405020304" pitchFamily="18" charset="0"/>
              </a:rPr>
              <a:t>. DES encrypts 64-bit blocks, with 56-bit key </a:t>
            </a:r>
          </a:p>
          <a:p>
            <a:pPr eaLnBrk="1" hangingPunct="1">
              <a:lnSpc>
                <a:spcPct val="11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need way to use in practise, given usually have arbitrary amount of information to encrypt </a:t>
            </a:r>
          </a:p>
          <a:p>
            <a:pPr lvl="1" eaLnBrk="1" hangingPunct="1">
              <a:lnSpc>
                <a:spcPct val="110000"/>
              </a:lnSpc>
              <a:defRPr/>
            </a:pPr>
            <a:r>
              <a:rPr lang="en-AU" altLang="en-US" sz="2800" dirty="0">
                <a:latin typeface="Times New Roman" panose="02020603050405020304" pitchFamily="18" charset="0"/>
                <a:cs typeface="Times New Roman" panose="02020603050405020304" pitchFamily="18" charset="0"/>
              </a:rPr>
              <a:t>1. ECB (Electronic code book)</a:t>
            </a:r>
          </a:p>
          <a:p>
            <a:pPr lvl="1" eaLnBrk="1" hangingPunct="1">
              <a:lnSpc>
                <a:spcPct val="110000"/>
              </a:lnSpc>
              <a:defRPr/>
            </a:pPr>
            <a:r>
              <a:rPr lang="en-AU" altLang="en-US" sz="2800" dirty="0">
                <a:latin typeface="Times New Roman" panose="02020603050405020304" pitchFamily="18" charset="0"/>
                <a:cs typeface="Times New Roman" panose="02020603050405020304" pitchFamily="18" charset="0"/>
              </a:rPr>
              <a:t>2. CBC (Cipher block chaining)</a:t>
            </a:r>
          </a:p>
          <a:p>
            <a:pPr lvl="1" eaLnBrk="1" hangingPunct="1">
              <a:lnSpc>
                <a:spcPct val="110000"/>
              </a:lnSpc>
              <a:defRPr/>
            </a:pPr>
            <a:r>
              <a:rPr lang="en-AU" altLang="en-US" sz="2800" dirty="0">
                <a:latin typeface="Times New Roman" panose="02020603050405020304" pitchFamily="18" charset="0"/>
                <a:cs typeface="Times New Roman" panose="02020603050405020304" pitchFamily="18" charset="0"/>
              </a:rPr>
              <a:t>3. CFB (Cipher feedback)</a:t>
            </a:r>
          </a:p>
          <a:p>
            <a:pPr lvl="1" eaLnBrk="1" hangingPunct="1">
              <a:lnSpc>
                <a:spcPct val="110000"/>
              </a:lnSpc>
              <a:defRPr/>
            </a:pPr>
            <a:r>
              <a:rPr lang="en-AU" altLang="en-US" sz="2800" dirty="0">
                <a:latin typeface="Times New Roman" panose="02020603050405020304" pitchFamily="18" charset="0"/>
                <a:cs typeface="Times New Roman" panose="02020603050405020304" pitchFamily="18" charset="0"/>
              </a:rPr>
              <a:t>4. OFB (Output feedback)</a:t>
            </a:r>
          </a:p>
          <a:p>
            <a:pPr lvl="1" eaLnBrk="1" hangingPunct="1">
              <a:lnSpc>
                <a:spcPct val="110000"/>
              </a:lnSpc>
              <a:defRPr/>
            </a:pPr>
            <a:r>
              <a:rPr lang="en-AU" altLang="en-US" sz="2800" dirty="0">
                <a:latin typeface="Times New Roman" panose="02020603050405020304" pitchFamily="18" charset="0"/>
                <a:cs typeface="Times New Roman" panose="02020603050405020304" pitchFamily="18" charset="0"/>
              </a:rPr>
              <a:t>5. CTR (Counter method)</a:t>
            </a:r>
          </a:p>
        </p:txBody>
      </p:sp>
      <p:sp>
        <p:nvSpPr>
          <p:cNvPr id="2" name="TextBox 1">
            <a:extLst>
              <a:ext uri="{FF2B5EF4-FFF2-40B4-BE49-F238E27FC236}">
                <a16:creationId xmlns:a16="http://schemas.microsoft.com/office/drawing/2014/main" id="{87A1A25C-D287-CCB0-76AB-B2845C78D007}"/>
              </a:ext>
            </a:extLst>
          </p:cNvPr>
          <p:cNvSpPr txBox="1"/>
          <p:nvPr/>
        </p:nvSpPr>
        <p:spPr>
          <a:xfrm>
            <a:off x="5257800" y="4557455"/>
            <a:ext cx="1152880" cy="369332"/>
          </a:xfrm>
          <a:prstGeom prst="rect">
            <a:avLst/>
          </a:prstGeom>
          <a:noFill/>
        </p:spPr>
        <p:txBody>
          <a:bodyPr wrap="none" rtlCol="0">
            <a:spAutoFit/>
          </a:bodyPr>
          <a:lstStyle/>
          <a:p>
            <a:r>
              <a:rPr lang="en-PK" b="1" dirty="0">
                <a:latin typeface="Times New Roman" panose="02020603050405020304" pitchFamily="18" charset="0"/>
                <a:cs typeface="Times New Roman" panose="02020603050405020304" pitchFamily="18" charset="0"/>
              </a:rPr>
              <a:t>Self study</a:t>
            </a:r>
          </a:p>
        </p:txBody>
      </p:sp>
      <p:sp>
        <p:nvSpPr>
          <p:cNvPr id="3" name="Right Brace 2">
            <a:extLst>
              <a:ext uri="{FF2B5EF4-FFF2-40B4-BE49-F238E27FC236}">
                <a16:creationId xmlns:a16="http://schemas.microsoft.com/office/drawing/2014/main" id="{1AE70B9A-45ED-2BFE-5685-3EE496DC0A60}"/>
              </a:ext>
            </a:extLst>
          </p:cNvPr>
          <p:cNvSpPr/>
          <p:nvPr/>
        </p:nvSpPr>
        <p:spPr>
          <a:xfrm>
            <a:off x="4933507" y="4146698"/>
            <a:ext cx="324293" cy="1190846"/>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n-PK"/>
          </a:p>
        </p:txBody>
      </p:sp>
      <p:sp>
        <p:nvSpPr>
          <p:cNvPr id="4" name="Slide Number Placeholder 3">
            <a:extLst>
              <a:ext uri="{FF2B5EF4-FFF2-40B4-BE49-F238E27FC236}">
                <a16:creationId xmlns:a16="http://schemas.microsoft.com/office/drawing/2014/main" id="{676FBAAB-2E3B-0AC9-7BCB-3401EA4BA8DF}"/>
              </a:ext>
            </a:extLst>
          </p:cNvPr>
          <p:cNvSpPr>
            <a:spLocks noGrp="1"/>
          </p:cNvSpPr>
          <p:nvPr>
            <p:ph type="sldNum" sz="quarter" idx="12"/>
          </p:nvPr>
        </p:nvSpPr>
        <p:spPr/>
        <p:txBody>
          <a:bodyPr/>
          <a:lstStyle/>
          <a:p>
            <a:fld id="{DEEE902D-3665-514E-995A-5AFABF0C28ED}" type="slidenum">
              <a:rPr lang="en-PK" smtClean="0"/>
              <a:pPr/>
              <a:t>39</a:t>
            </a:fld>
            <a:endParaRPr lang="en-PK" dirty="0"/>
          </a:p>
        </p:txBody>
      </p:sp>
    </p:spTree>
    <p:extLst>
      <p:ext uri="{BB962C8B-B14F-4D97-AF65-F5344CB8AC3E}">
        <p14:creationId xmlns:p14="http://schemas.microsoft.com/office/powerpoint/2010/main" val="3363193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785CE7-EF23-A55E-4873-5AB94FBA936C}"/>
              </a:ext>
            </a:extLst>
          </p:cNvPr>
          <p:cNvSpPr>
            <a:spLocks noGrp="1"/>
          </p:cNvSpPr>
          <p:nvPr>
            <p:ph type="sldNum" sz="quarter" idx="12"/>
          </p:nvPr>
        </p:nvSpPr>
        <p:spPr/>
        <p:txBody>
          <a:bodyPr/>
          <a:lstStyle/>
          <a:p>
            <a:fld id="{DEEE902D-3665-514E-995A-5AFABF0C28ED}" type="slidenum">
              <a:rPr lang="en-PK" smtClean="0"/>
              <a:pPr/>
              <a:t>4</a:t>
            </a:fld>
            <a:endParaRPr lang="en-PK" dirty="0"/>
          </a:p>
        </p:txBody>
      </p:sp>
      <p:sp>
        <p:nvSpPr>
          <p:cNvPr id="3" name="Title 2">
            <a:extLst>
              <a:ext uri="{FF2B5EF4-FFF2-40B4-BE49-F238E27FC236}">
                <a16:creationId xmlns:a16="http://schemas.microsoft.com/office/drawing/2014/main" id="{B93039CC-E108-0D5D-2F9A-A170D562F538}"/>
              </a:ext>
            </a:extLst>
          </p:cNvPr>
          <p:cNvSpPr>
            <a:spLocks noGrp="1"/>
          </p:cNvSpPr>
          <p:nvPr>
            <p:ph type="title"/>
          </p:nvPr>
        </p:nvSpPr>
        <p:spPr/>
        <p:txBody>
          <a:bodyPr/>
          <a:lstStyle/>
          <a:p>
            <a:r>
              <a:rPr lang="en-US" altLang="en-US" b="1" dirty="0">
                <a:solidFill>
                  <a:schemeClr val="bg1"/>
                </a:solidFill>
                <a:latin typeface="Times New Roman" panose="02020603050405020304" pitchFamily="18" charset="0"/>
                <a:cs typeface="Times New Roman" panose="02020603050405020304" pitchFamily="18" charset="0"/>
              </a:rPr>
              <a:t>Block vs Stream Ciphers</a:t>
            </a:r>
            <a:endParaRPr lang="en-PK" dirty="0"/>
          </a:p>
        </p:txBody>
      </p:sp>
      <p:sp>
        <p:nvSpPr>
          <p:cNvPr id="4" name="Text Placeholder 3">
            <a:extLst>
              <a:ext uri="{FF2B5EF4-FFF2-40B4-BE49-F238E27FC236}">
                <a16:creationId xmlns:a16="http://schemas.microsoft.com/office/drawing/2014/main" id="{49540AA2-28DA-F7F0-F4F2-0E10F484ECD5}"/>
              </a:ext>
            </a:extLst>
          </p:cNvPr>
          <p:cNvSpPr>
            <a:spLocks noGrp="1"/>
          </p:cNvSpPr>
          <p:nvPr>
            <p:ph type="body" sz="quarter" idx="13"/>
          </p:nvPr>
        </p:nvSpPr>
        <p:spPr>
          <a:xfrm>
            <a:off x="112962" y="907124"/>
            <a:ext cx="12079038" cy="5591964"/>
          </a:xfrm>
        </p:spPr>
        <p:txBody>
          <a:bodyPr>
            <a:normAutofit/>
          </a:bodyPr>
          <a:lstStyle/>
          <a:p>
            <a:pPr eaLnBrk="1" hangingPunct="1">
              <a:lnSpc>
                <a:spcPct val="100000"/>
              </a:lnSpc>
              <a:buFont typeface="Wingdings" panose="05000000000000000000" pitchFamily="2" charset="2"/>
              <a:buChar char="§"/>
              <a:defRPr/>
            </a:pPr>
            <a:r>
              <a:rPr lang="en-AU" altLang="en-US" dirty="0"/>
              <a:t>B</a:t>
            </a:r>
            <a:r>
              <a:rPr lang="en-AU" altLang="en-US" dirty="0">
                <a:latin typeface="Times New Roman" panose="02020603050405020304" pitchFamily="18" charset="0"/>
                <a:cs typeface="Times New Roman" panose="02020603050405020304" pitchFamily="18" charset="0"/>
              </a:rPr>
              <a:t>lock Ciphers process messages in into blocks, each of which is then </a:t>
            </a:r>
            <a:r>
              <a:rPr lang="en-AU" altLang="en-US" dirty="0" err="1">
                <a:latin typeface="Times New Roman" panose="02020603050405020304" pitchFamily="18" charset="0"/>
                <a:cs typeface="Times New Roman" panose="02020603050405020304" pitchFamily="18" charset="0"/>
              </a:rPr>
              <a:t>en</a:t>
            </a:r>
            <a:r>
              <a:rPr lang="en-AU" altLang="en-US" dirty="0">
                <a:latin typeface="Times New Roman" panose="02020603050405020304" pitchFamily="18" charset="0"/>
                <a:cs typeface="Times New Roman" panose="02020603050405020304" pitchFamily="18" charset="0"/>
              </a:rPr>
              <a:t>/decrypted </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like a substitution on very big characters</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64-bits or more </a:t>
            </a:r>
          </a:p>
          <a:p>
            <a:pPr eaLnBrk="1" hangingPunct="1">
              <a:lnSpc>
                <a:spcPct val="100000"/>
              </a:lnSpc>
              <a:buFont typeface="Wingdings" panose="05000000000000000000" pitchFamily="2" charset="2"/>
              <a:buChar char="§"/>
              <a:defRPr/>
            </a:pPr>
            <a:r>
              <a:rPr lang="en-US" altLang="en-US" dirty="0"/>
              <a:t>S</a:t>
            </a:r>
            <a:r>
              <a:rPr lang="en-US" altLang="en-US" dirty="0">
                <a:latin typeface="Times New Roman" panose="02020603050405020304" pitchFamily="18" charset="0"/>
                <a:cs typeface="Times New Roman" panose="02020603050405020304" pitchFamily="18" charset="0"/>
              </a:rPr>
              <a:t>tream Ciphers </a:t>
            </a:r>
            <a:r>
              <a:rPr lang="en-AU" altLang="en-US" dirty="0">
                <a:latin typeface="Times New Roman" panose="02020603050405020304" pitchFamily="18" charset="0"/>
                <a:cs typeface="Times New Roman" panose="02020603050405020304" pitchFamily="18" charset="0"/>
              </a:rPr>
              <a:t>process messages a bit or byte at a time when </a:t>
            </a:r>
            <a:r>
              <a:rPr lang="en-AU" altLang="en-US" dirty="0" err="1">
                <a:latin typeface="Times New Roman" panose="02020603050405020304" pitchFamily="18" charset="0"/>
                <a:cs typeface="Times New Roman" panose="02020603050405020304" pitchFamily="18" charset="0"/>
              </a:rPr>
              <a:t>en</a:t>
            </a:r>
            <a:r>
              <a:rPr lang="en-AU" altLang="en-US" dirty="0">
                <a:latin typeface="Times New Roman" panose="02020603050405020304" pitchFamily="18" charset="0"/>
                <a:cs typeface="Times New Roman" panose="02020603050405020304" pitchFamily="18" charset="0"/>
              </a:rPr>
              <a:t>/decrypting</a:t>
            </a: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many current ciphers are block ciphers</a:t>
            </a: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hence are focus of course</a:t>
            </a:r>
            <a:endParaRPr lang="en-AU"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75047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normAutofit/>
          </a:bodyPr>
          <a:lstStyle/>
          <a:p>
            <a:pPr eaLnBrk="1" hangingPunct="1">
              <a:defRPr/>
            </a:pPr>
            <a:r>
              <a:rPr lang="en-AU" altLang="en-US" b="1" dirty="0">
                <a:solidFill>
                  <a:schemeClr val="bg1"/>
                </a:solidFill>
                <a:latin typeface="Times New Roman" panose="02020603050405020304" pitchFamily="18" charset="0"/>
                <a:cs typeface="Times New Roman" panose="02020603050405020304" pitchFamily="18" charset="0"/>
              </a:rPr>
              <a:t>Electronic Codebook Book (ECB)</a:t>
            </a:r>
          </a:p>
        </p:txBody>
      </p:sp>
      <p:sp>
        <p:nvSpPr>
          <p:cNvPr id="36867" name="Rectangle 3"/>
          <p:cNvSpPr>
            <a:spLocks noGrp="1" noChangeArrowheads="1"/>
          </p:cNvSpPr>
          <p:nvPr>
            <p:ph type="body" sz="quarter" idx="13"/>
          </p:nvPr>
        </p:nvSpPr>
        <p:spPr>
          <a:xfrm>
            <a:off x="112962" y="907124"/>
            <a:ext cx="11923094" cy="4211768"/>
          </a:xfrm>
        </p:spPr>
        <p:txBody>
          <a:bodyPr>
            <a:normAutofit/>
          </a:bodyPr>
          <a:lstStyle/>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message is broken into independent blocks which are encrypted </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each block is a value which is substituted, like a codebook, hence name </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each block is encoded independently of the other blocks </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C</a:t>
            </a:r>
            <a:r>
              <a:rPr lang="en-AU" altLang="en-US" sz="2800" baseline="-25000" dirty="0">
                <a:latin typeface="Times New Roman" panose="02020603050405020304" pitchFamily="18" charset="0"/>
                <a:cs typeface="Times New Roman" panose="02020603050405020304" pitchFamily="18" charset="0"/>
              </a:rPr>
              <a:t>i</a:t>
            </a:r>
            <a:r>
              <a:rPr lang="en-AU" altLang="en-US" sz="2800" dirty="0">
                <a:latin typeface="Times New Roman" panose="02020603050405020304" pitchFamily="18" charset="0"/>
                <a:cs typeface="Times New Roman" panose="02020603050405020304" pitchFamily="18" charset="0"/>
              </a:rPr>
              <a:t> = DES</a:t>
            </a:r>
            <a:r>
              <a:rPr lang="en-AU" altLang="en-US" sz="2800" baseline="-25000" dirty="0">
                <a:latin typeface="Times New Roman" panose="02020603050405020304" pitchFamily="18" charset="0"/>
                <a:cs typeface="Times New Roman" panose="02020603050405020304" pitchFamily="18" charset="0"/>
              </a:rPr>
              <a:t>K1</a:t>
            </a:r>
            <a:r>
              <a:rPr lang="en-AU" altLang="en-US" sz="2800" dirty="0">
                <a:latin typeface="Times New Roman" panose="02020603050405020304" pitchFamily="18" charset="0"/>
                <a:cs typeface="Times New Roman" panose="02020603050405020304" pitchFamily="18" charset="0"/>
              </a:rPr>
              <a:t> (P</a:t>
            </a:r>
            <a:r>
              <a:rPr lang="en-AU" altLang="en-US" sz="2800" baseline="-25000" dirty="0">
                <a:latin typeface="Times New Roman" panose="02020603050405020304" pitchFamily="18" charset="0"/>
                <a:cs typeface="Times New Roman" panose="02020603050405020304" pitchFamily="18" charset="0"/>
              </a:rPr>
              <a:t>i</a:t>
            </a:r>
            <a:r>
              <a:rPr lang="en-AU" altLang="en-US" sz="2800" dirty="0">
                <a:latin typeface="Times New Roman" panose="02020603050405020304" pitchFamily="18" charset="0"/>
                <a:cs typeface="Times New Roman" panose="02020603050405020304" pitchFamily="18" charset="0"/>
              </a:rPr>
              <a:t>)</a:t>
            </a: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uses: secure transmission of single values</a:t>
            </a:r>
            <a:r>
              <a:rPr lang="en-US" altLang="en-US" sz="3200" dirty="0">
                <a:latin typeface="Times New Roman" panose="02020603050405020304" pitchFamily="18" charset="0"/>
                <a:cs typeface="Times New Roman" panose="02020603050405020304" pitchFamily="18" charset="0"/>
              </a:rPr>
              <a:t>	</a:t>
            </a:r>
            <a:endParaRPr lang="en-AU" altLang="en-US" sz="3200"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6859CB0E-0ABB-F409-15E7-BD111F3044A2}"/>
              </a:ext>
            </a:extLst>
          </p:cNvPr>
          <p:cNvSpPr>
            <a:spLocks noGrp="1"/>
          </p:cNvSpPr>
          <p:nvPr>
            <p:ph type="sldNum" sz="quarter" idx="12"/>
          </p:nvPr>
        </p:nvSpPr>
        <p:spPr/>
        <p:txBody>
          <a:bodyPr/>
          <a:lstStyle/>
          <a:p>
            <a:fld id="{DEEE902D-3665-514E-995A-5AFABF0C28ED}" type="slidenum">
              <a:rPr lang="en-PK" smtClean="0"/>
              <a:pPr/>
              <a:t>40</a:t>
            </a:fld>
            <a:endParaRPr lang="en-PK" dirty="0"/>
          </a:p>
        </p:txBody>
      </p:sp>
    </p:spTree>
    <p:extLst>
      <p:ext uri="{BB962C8B-B14F-4D97-AF65-F5344CB8AC3E}">
        <p14:creationId xmlns:p14="http://schemas.microsoft.com/office/powerpoint/2010/main" val="16967689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normAutofit/>
          </a:bodyPr>
          <a:lstStyle/>
          <a:p>
            <a:pPr eaLnBrk="1" hangingPunct="1">
              <a:defRPr/>
            </a:pPr>
            <a:r>
              <a:rPr lang="en-AU" altLang="en-US" b="1" dirty="0">
                <a:solidFill>
                  <a:schemeClr val="bg1"/>
                </a:solidFill>
                <a:latin typeface="Times New Roman" panose="02020603050405020304" pitchFamily="18" charset="0"/>
                <a:cs typeface="Times New Roman" panose="02020603050405020304" pitchFamily="18" charset="0"/>
              </a:rPr>
              <a:t>Electronic Codebook Book (ECB)</a:t>
            </a:r>
          </a:p>
        </p:txBody>
      </p:sp>
      <p:pic>
        <p:nvPicPr>
          <p:cNvPr id="4" name="Picture 3">
            <a:extLst>
              <a:ext uri="{FF2B5EF4-FFF2-40B4-BE49-F238E27FC236}">
                <a16:creationId xmlns:a16="http://schemas.microsoft.com/office/drawing/2014/main" id="{F79B7E06-93A4-F72C-222B-6F0F054122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68482" y="1063255"/>
            <a:ext cx="11359011" cy="5316280"/>
          </a:xfrm>
          <a:prstGeom prst="rect">
            <a:avLst/>
          </a:prstGeom>
        </p:spPr>
      </p:pic>
      <p:sp>
        <p:nvSpPr>
          <p:cNvPr id="5" name="Slide Number Placeholder 4">
            <a:extLst>
              <a:ext uri="{FF2B5EF4-FFF2-40B4-BE49-F238E27FC236}">
                <a16:creationId xmlns:a16="http://schemas.microsoft.com/office/drawing/2014/main" id="{567DA7A9-89CB-DC3F-5DFE-28F3CBC84925}"/>
              </a:ext>
            </a:extLst>
          </p:cNvPr>
          <p:cNvSpPr>
            <a:spLocks noGrp="1"/>
          </p:cNvSpPr>
          <p:nvPr>
            <p:ph type="sldNum" sz="quarter" idx="12"/>
          </p:nvPr>
        </p:nvSpPr>
        <p:spPr/>
        <p:txBody>
          <a:bodyPr/>
          <a:lstStyle/>
          <a:p>
            <a:fld id="{DEEE902D-3665-514E-995A-5AFABF0C28ED}" type="slidenum">
              <a:rPr lang="en-PK" smtClean="0"/>
              <a:pPr/>
              <a:t>41</a:t>
            </a:fld>
            <a:endParaRPr lang="en-PK" dirty="0"/>
          </a:p>
        </p:txBody>
      </p:sp>
    </p:spTree>
    <p:extLst>
      <p:ext uri="{BB962C8B-B14F-4D97-AF65-F5344CB8AC3E}">
        <p14:creationId xmlns:p14="http://schemas.microsoft.com/office/powerpoint/2010/main" val="3967812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normAutofit/>
          </a:bodyPr>
          <a:lstStyle/>
          <a:p>
            <a:pPr eaLnBrk="1" hangingPunct="1">
              <a:defRPr/>
            </a:pPr>
            <a:r>
              <a:rPr lang="en-AU" altLang="en-US" b="1" dirty="0">
                <a:solidFill>
                  <a:schemeClr val="bg1"/>
                </a:solidFill>
                <a:latin typeface="Times New Roman" panose="02020603050405020304" pitchFamily="18" charset="0"/>
                <a:cs typeface="Times New Roman" panose="02020603050405020304" pitchFamily="18" charset="0"/>
              </a:rPr>
              <a:t>Advantages and Limitations of ECB</a:t>
            </a:r>
          </a:p>
        </p:txBody>
      </p:sp>
      <p:sp>
        <p:nvSpPr>
          <p:cNvPr id="38915" name="Rectangle 3"/>
          <p:cNvSpPr>
            <a:spLocks noGrp="1" noChangeArrowheads="1"/>
          </p:cNvSpPr>
          <p:nvPr>
            <p:ph type="body" sz="quarter" idx="13"/>
          </p:nvPr>
        </p:nvSpPr>
        <p:spPr>
          <a:xfrm>
            <a:off x="112962" y="907124"/>
            <a:ext cx="12079038" cy="4211768"/>
          </a:xfrm>
        </p:spPr>
        <p:txBody>
          <a:bodyPr>
            <a:normAutofit/>
          </a:bodyPr>
          <a:lstStyle/>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repetitions in message may show in </a:t>
            </a:r>
            <a:r>
              <a:rPr lang="en-AU" altLang="en-US" dirty="0" err="1">
                <a:latin typeface="Times New Roman" panose="02020603050405020304" pitchFamily="18" charset="0"/>
                <a:cs typeface="Times New Roman" panose="02020603050405020304" pitchFamily="18" charset="0"/>
              </a:rPr>
              <a:t>ciphertext</a:t>
            </a:r>
            <a:r>
              <a:rPr lang="en-AU" altLang="en-US" dirty="0">
                <a:latin typeface="Times New Roman" panose="02020603050405020304" pitchFamily="18" charset="0"/>
                <a:cs typeface="Times New Roman" panose="02020603050405020304" pitchFamily="18" charset="0"/>
              </a:rPr>
              <a:t> </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if aligned with message block </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particularly with data such graphics </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or with messages that change very little, which become a code-book analysis problem </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weakness due to encrypted message blocks being independent </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main use is sending a few blocks of data </a:t>
            </a:r>
          </a:p>
        </p:txBody>
      </p:sp>
      <p:sp>
        <p:nvSpPr>
          <p:cNvPr id="2" name="Slide Number Placeholder 1">
            <a:extLst>
              <a:ext uri="{FF2B5EF4-FFF2-40B4-BE49-F238E27FC236}">
                <a16:creationId xmlns:a16="http://schemas.microsoft.com/office/drawing/2014/main" id="{C4771206-7465-F885-3883-0722F5426035}"/>
              </a:ext>
            </a:extLst>
          </p:cNvPr>
          <p:cNvSpPr>
            <a:spLocks noGrp="1"/>
          </p:cNvSpPr>
          <p:nvPr>
            <p:ph type="sldNum" sz="quarter" idx="12"/>
          </p:nvPr>
        </p:nvSpPr>
        <p:spPr/>
        <p:txBody>
          <a:bodyPr/>
          <a:lstStyle/>
          <a:p>
            <a:fld id="{DEEE902D-3665-514E-995A-5AFABF0C28ED}" type="slidenum">
              <a:rPr lang="en-PK" smtClean="0"/>
              <a:pPr/>
              <a:t>42</a:t>
            </a:fld>
            <a:endParaRPr lang="en-PK" dirty="0"/>
          </a:p>
        </p:txBody>
      </p:sp>
    </p:spTree>
    <p:extLst>
      <p:ext uri="{BB962C8B-B14F-4D97-AF65-F5344CB8AC3E}">
        <p14:creationId xmlns:p14="http://schemas.microsoft.com/office/powerpoint/2010/main" val="6765379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defRPr/>
            </a:pPr>
            <a:r>
              <a:rPr lang="en-AU" altLang="en-US" b="1" dirty="0">
                <a:solidFill>
                  <a:schemeClr val="bg1"/>
                </a:solidFill>
                <a:latin typeface="Times New Roman" panose="02020603050405020304" pitchFamily="18" charset="0"/>
                <a:cs typeface="Times New Roman" panose="02020603050405020304" pitchFamily="18" charset="0"/>
              </a:rPr>
              <a:t>Cipher Block Chaining (CBC) </a:t>
            </a:r>
          </a:p>
        </p:txBody>
      </p:sp>
      <p:sp>
        <p:nvSpPr>
          <p:cNvPr id="39939" name="Rectangle 3"/>
          <p:cNvSpPr>
            <a:spLocks noGrp="1" noChangeArrowheads="1"/>
          </p:cNvSpPr>
          <p:nvPr>
            <p:ph type="body" sz="quarter" idx="13"/>
          </p:nvPr>
        </p:nvSpPr>
        <p:spPr>
          <a:xfrm>
            <a:off x="112962" y="907124"/>
            <a:ext cx="11838033" cy="4211768"/>
          </a:xfrm>
        </p:spPr>
        <p:txBody>
          <a:bodyPr>
            <a:normAutofit/>
          </a:bodyPr>
          <a:lstStyle/>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message is broken into blocks </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but these are linked together in the encryption operation </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each previous cipher blocks is chained with current plaintext block, hence name </a:t>
            </a:r>
          </a:p>
          <a:p>
            <a:pPr eaLnBrk="1" hangingPunct="1">
              <a:lnSpc>
                <a:spcPct val="100000"/>
              </a:lnSpc>
              <a:buFont typeface="Wingdings" panose="05000000000000000000" pitchFamily="2" charset="2"/>
              <a:buChar char="§"/>
              <a:defRPr/>
            </a:pPr>
            <a:r>
              <a:rPr lang="en-AU" altLang="en-US" dirty="0">
                <a:latin typeface="Times New Roman" panose="02020603050405020304" pitchFamily="18" charset="0"/>
                <a:cs typeface="Times New Roman" panose="02020603050405020304" pitchFamily="18" charset="0"/>
              </a:rPr>
              <a:t>use Initial Vector (IV) to start process (often all 0’s)</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C</a:t>
            </a:r>
            <a:r>
              <a:rPr lang="en-AU" altLang="en-US" sz="2800" baseline="-25000" dirty="0">
                <a:latin typeface="Times New Roman" panose="02020603050405020304" pitchFamily="18" charset="0"/>
                <a:cs typeface="Times New Roman" panose="02020603050405020304" pitchFamily="18" charset="0"/>
              </a:rPr>
              <a:t>i</a:t>
            </a:r>
            <a:r>
              <a:rPr lang="en-AU" altLang="en-US" sz="2800" dirty="0">
                <a:latin typeface="Times New Roman" panose="02020603050405020304" pitchFamily="18" charset="0"/>
                <a:cs typeface="Times New Roman" panose="02020603050405020304" pitchFamily="18" charset="0"/>
              </a:rPr>
              <a:t> = DES</a:t>
            </a:r>
            <a:r>
              <a:rPr lang="en-AU" altLang="en-US" sz="2800" baseline="-25000" dirty="0">
                <a:latin typeface="Times New Roman" panose="02020603050405020304" pitchFamily="18" charset="0"/>
                <a:cs typeface="Times New Roman" panose="02020603050405020304" pitchFamily="18" charset="0"/>
              </a:rPr>
              <a:t>K1</a:t>
            </a:r>
            <a:r>
              <a:rPr lang="en-AU" altLang="en-US" sz="2800" dirty="0">
                <a:latin typeface="Times New Roman" panose="02020603050405020304" pitchFamily="18" charset="0"/>
                <a:cs typeface="Times New Roman" panose="02020603050405020304" pitchFamily="18" charset="0"/>
              </a:rPr>
              <a:t>(P</a:t>
            </a:r>
            <a:r>
              <a:rPr lang="en-AU" altLang="en-US" sz="2800" baseline="-25000" dirty="0">
                <a:latin typeface="Times New Roman" panose="02020603050405020304" pitchFamily="18" charset="0"/>
                <a:cs typeface="Times New Roman" panose="02020603050405020304" pitchFamily="18" charset="0"/>
              </a:rPr>
              <a:t>i</a:t>
            </a:r>
            <a:r>
              <a:rPr lang="en-AU" altLang="en-US" sz="2800" dirty="0">
                <a:latin typeface="Times New Roman" panose="02020603050405020304" pitchFamily="18" charset="0"/>
                <a:cs typeface="Times New Roman" panose="02020603050405020304" pitchFamily="18" charset="0"/>
              </a:rPr>
              <a:t> XOR C</a:t>
            </a:r>
            <a:r>
              <a:rPr lang="en-AU" altLang="en-US" sz="2800" baseline="-25000" dirty="0">
                <a:latin typeface="Times New Roman" panose="02020603050405020304" pitchFamily="18" charset="0"/>
                <a:cs typeface="Times New Roman" panose="02020603050405020304" pitchFamily="18" charset="0"/>
              </a:rPr>
              <a:t>i-1</a:t>
            </a:r>
            <a:r>
              <a:rPr lang="en-AU" altLang="en-US" sz="2800" dirty="0">
                <a:latin typeface="Times New Roman" panose="02020603050405020304" pitchFamily="18" charset="0"/>
                <a:cs typeface="Times New Roman" panose="02020603050405020304" pitchFamily="18" charset="0"/>
              </a:rPr>
              <a:t>)</a:t>
            </a:r>
          </a:p>
          <a:p>
            <a:pPr lvl="1" eaLnBrk="1" hangingPunct="1">
              <a:lnSpc>
                <a:spcPct val="100000"/>
              </a:lnSpc>
              <a:defRPr/>
            </a:pPr>
            <a:r>
              <a:rPr lang="en-AU" altLang="en-US" sz="2800" dirty="0">
                <a:latin typeface="Times New Roman" panose="02020603050405020304" pitchFamily="18" charset="0"/>
                <a:cs typeface="Times New Roman" panose="02020603050405020304" pitchFamily="18" charset="0"/>
              </a:rPr>
              <a:t>C</a:t>
            </a:r>
            <a:r>
              <a:rPr lang="en-AU" altLang="en-US" sz="2800" baseline="-25000" dirty="0">
                <a:latin typeface="Times New Roman" panose="02020603050405020304" pitchFamily="18" charset="0"/>
                <a:cs typeface="Times New Roman" panose="02020603050405020304" pitchFamily="18" charset="0"/>
              </a:rPr>
              <a:t>-1</a:t>
            </a:r>
            <a:r>
              <a:rPr lang="en-AU" altLang="en-US" sz="2800" dirty="0">
                <a:latin typeface="Times New Roman" panose="02020603050405020304" pitchFamily="18" charset="0"/>
                <a:cs typeface="Times New Roman" panose="02020603050405020304" pitchFamily="18" charset="0"/>
              </a:rPr>
              <a:t> = IV </a:t>
            </a:r>
          </a:p>
          <a:p>
            <a:pPr eaLnBrk="1" hangingPunct="1">
              <a:lnSpc>
                <a:spcPct val="100000"/>
              </a:lnSpc>
              <a:buFont typeface="Wingdings" panose="05000000000000000000" pitchFamily="2" charset="2"/>
              <a:buChar char="§"/>
              <a:defRPr/>
            </a:pPr>
            <a:r>
              <a:rPr lang="en-US" altLang="en-US" dirty="0">
                <a:latin typeface="Times New Roman" panose="02020603050405020304" pitchFamily="18" charset="0"/>
                <a:cs typeface="Times New Roman" panose="02020603050405020304" pitchFamily="18" charset="0"/>
              </a:rPr>
              <a:t>uses: bulk data encryption, authentication</a:t>
            </a:r>
            <a:endParaRPr lang="en-AU" altLang="en-US"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D3BE1FA8-F743-169E-952F-F1F4834AB08F}"/>
              </a:ext>
            </a:extLst>
          </p:cNvPr>
          <p:cNvSpPr>
            <a:spLocks noGrp="1"/>
          </p:cNvSpPr>
          <p:nvPr>
            <p:ph type="sldNum" sz="quarter" idx="12"/>
          </p:nvPr>
        </p:nvSpPr>
        <p:spPr/>
        <p:txBody>
          <a:bodyPr/>
          <a:lstStyle/>
          <a:p>
            <a:fld id="{DEEE902D-3665-514E-995A-5AFABF0C28ED}" type="slidenum">
              <a:rPr lang="en-PK" smtClean="0"/>
              <a:pPr/>
              <a:t>43</a:t>
            </a:fld>
            <a:endParaRPr lang="en-PK" dirty="0"/>
          </a:p>
        </p:txBody>
      </p:sp>
    </p:spTree>
    <p:extLst>
      <p:ext uri="{BB962C8B-B14F-4D97-AF65-F5344CB8AC3E}">
        <p14:creationId xmlns:p14="http://schemas.microsoft.com/office/powerpoint/2010/main" val="10725460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defRPr/>
            </a:pPr>
            <a:r>
              <a:rPr lang="en-AU" altLang="en-US" b="1" dirty="0">
                <a:solidFill>
                  <a:schemeClr val="bg1"/>
                </a:solidFill>
                <a:latin typeface="Times New Roman" panose="02020603050405020304" pitchFamily="18" charset="0"/>
                <a:cs typeface="Times New Roman" panose="02020603050405020304" pitchFamily="18" charset="0"/>
              </a:rPr>
              <a:t>Cipher Block Chaining (CBC) </a:t>
            </a:r>
          </a:p>
        </p:txBody>
      </p:sp>
      <p:pic>
        <p:nvPicPr>
          <p:cNvPr id="4" name="Picture 3">
            <a:extLst>
              <a:ext uri="{FF2B5EF4-FFF2-40B4-BE49-F238E27FC236}">
                <a16:creationId xmlns:a16="http://schemas.microsoft.com/office/drawing/2014/main" id="{9121DA65-20D8-167D-3628-9DBCC48DC2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838200" y="1167048"/>
            <a:ext cx="10515600" cy="4976960"/>
          </a:xfrm>
          <a:prstGeom prst="rect">
            <a:avLst/>
          </a:prstGeom>
        </p:spPr>
      </p:pic>
      <p:sp>
        <p:nvSpPr>
          <p:cNvPr id="5" name="Slide Number Placeholder 4">
            <a:extLst>
              <a:ext uri="{FF2B5EF4-FFF2-40B4-BE49-F238E27FC236}">
                <a16:creationId xmlns:a16="http://schemas.microsoft.com/office/drawing/2014/main" id="{FF7C8222-FEE2-58D7-10A8-6D02E3801079}"/>
              </a:ext>
            </a:extLst>
          </p:cNvPr>
          <p:cNvSpPr>
            <a:spLocks noGrp="1"/>
          </p:cNvSpPr>
          <p:nvPr>
            <p:ph type="sldNum" sz="quarter" idx="12"/>
          </p:nvPr>
        </p:nvSpPr>
        <p:spPr/>
        <p:txBody>
          <a:bodyPr/>
          <a:lstStyle/>
          <a:p>
            <a:fld id="{DEEE902D-3665-514E-995A-5AFABF0C28ED}" type="slidenum">
              <a:rPr lang="en-PK" smtClean="0"/>
              <a:pPr/>
              <a:t>44</a:t>
            </a:fld>
            <a:endParaRPr lang="en-PK" dirty="0"/>
          </a:p>
        </p:txBody>
      </p:sp>
    </p:spTree>
    <p:extLst>
      <p:ext uri="{BB962C8B-B14F-4D97-AF65-F5344CB8AC3E}">
        <p14:creationId xmlns:p14="http://schemas.microsoft.com/office/powerpoint/2010/main" val="397275382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normAutofit/>
          </a:bodyPr>
          <a:lstStyle/>
          <a:p>
            <a:pPr eaLnBrk="1" hangingPunct="1">
              <a:defRPr/>
            </a:pPr>
            <a:r>
              <a:rPr lang="en-AU" altLang="en-US" b="1" dirty="0">
                <a:solidFill>
                  <a:schemeClr val="bg1"/>
                </a:solidFill>
                <a:latin typeface="Times New Roman" panose="02020603050405020304" pitchFamily="18" charset="0"/>
                <a:cs typeface="Times New Roman" panose="02020603050405020304" pitchFamily="18" charset="0"/>
              </a:rPr>
              <a:t>Advantages and Limitations of CBC</a:t>
            </a:r>
          </a:p>
        </p:txBody>
      </p:sp>
      <p:sp>
        <p:nvSpPr>
          <p:cNvPr id="41987" name="Rectangle 3"/>
          <p:cNvSpPr>
            <a:spLocks noGrp="1" noChangeArrowheads="1"/>
          </p:cNvSpPr>
          <p:nvPr>
            <p:ph type="body" sz="quarter" idx="13"/>
          </p:nvPr>
        </p:nvSpPr>
        <p:spPr>
          <a:xfrm>
            <a:off x="112962" y="907124"/>
            <a:ext cx="12079038" cy="4211768"/>
          </a:xfrm>
        </p:spPr>
        <p:txBody>
          <a:bodyPr>
            <a:noAutofit/>
          </a:bodyPr>
          <a:lstStyle/>
          <a:p>
            <a:pPr algn="just" eaLnBrk="1" hangingPunct="1">
              <a:lnSpc>
                <a:spcPct val="100000"/>
              </a:lnSpc>
              <a:buFont typeface="Wingdings" panose="05000000000000000000" pitchFamily="2" charset="2"/>
              <a:buChar char="§"/>
              <a:defRPr/>
            </a:pPr>
            <a:r>
              <a:rPr lang="en-AU" altLang="en-US" sz="2400" dirty="0">
                <a:latin typeface="Times New Roman" panose="02020603050405020304" pitchFamily="18" charset="0"/>
                <a:cs typeface="Times New Roman" panose="02020603050405020304" pitchFamily="18" charset="0"/>
              </a:rPr>
              <a:t>each </a:t>
            </a:r>
            <a:r>
              <a:rPr lang="en-AU" altLang="en-US" sz="2400" dirty="0" err="1">
                <a:latin typeface="Times New Roman" panose="02020603050405020304" pitchFamily="18" charset="0"/>
                <a:cs typeface="Times New Roman" panose="02020603050405020304" pitchFamily="18" charset="0"/>
              </a:rPr>
              <a:t>ciphertext</a:t>
            </a:r>
            <a:r>
              <a:rPr lang="en-AU" altLang="en-US" sz="2400" dirty="0">
                <a:latin typeface="Times New Roman" panose="02020603050405020304" pitchFamily="18" charset="0"/>
                <a:cs typeface="Times New Roman" panose="02020603050405020304" pitchFamily="18" charset="0"/>
              </a:rPr>
              <a:t> block depends on </a:t>
            </a:r>
            <a:r>
              <a:rPr lang="en-AU" altLang="en-US" sz="2400" b="1" dirty="0">
                <a:latin typeface="Times New Roman" panose="02020603050405020304" pitchFamily="18" charset="0"/>
                <a:cs typeface="Times New Roman" panose="02020603050405020304" pitchFamily="18" charset="0"/>
              </a:rPr>
              <a:t>all</a:t>
            </a:r>
            <a:r>
              <a:rPr lang="en-AU" altLang="en-US" sz="2400" dirty="0">
                <a:latin typeface="Times New Roman" panose="02020603050405020304" pitchFamily="18" charset="0"/>
                <a:cs typeface="Times New Roman" panose="02020603050405020304" pitchFamily="18" charset="0"/>
              </a:rPr>
              <a:t> message blocks</a:t>
            </a:r>
          </a:p>
          <a:p>
            <a:pPr algn="just" eaLnBrk="1" hangingPunct="1">
              <a:lnSpc>
                <a:spcPct val="100000"/>
              </a:lnSpc>
              <a:buFont typeface="Wingdings" panose="05000000000000000000" pitchFamily="2" charset="2"/>
              <a:buChar char="§"/>
              <a:defRPr/>
            </a:pPr>
            <a:r>
              <a:rPr lang="en-AU" altLang="en-US" sz="2400" dirty="0">
                <a:latin typeface="Times New Roman" panose="02020603050405020304" pitchFamily="18" charset="0"/>
                <a:cs typeface="Times New Roman" panose="02020603050405020304" pitchFamily="18" charset="0"/>
              </a:rPr>
              <a:t>thus a change in the message affects all </a:t>
            </a:r>
            <a:r>
              <a:rPr lang="en-AU" altLang="en-US" sz="2400" dirty="0" err="1">
                <a:latin typeface="Times New Roman" panose="02020603050405020304" pitchFamily="18" charset="0"/>
                <a:cs typeface="Times New Roman" panose="02020603050405020304" pitchFamily="18" charset="0"/>
              </a:rPr>
              <a:t>ciphertext</a:t>
            </a:r>
            <a:r>
              <a:rPr lang="en-AU" altLang="en-US" sz="2400" dirty="0">
                <a:latin typeface="Times New Roman" panose="02020603050405020304" pitchFamily="18" charset="0"/>
                <a:cs typeface="Times New Roman" panose="02020603050405020304" pitchFamily="18" charset="0"/>
              </a:rPr>
              <a:t> blocks after the change as well as the original block (avalanche affect)</a:t>
            </a:r>
          </a:p>
          <a:p>
            <a:pPr algn="just" eaLnBrk="1" hangingPunct="1">
              <a:lnSpc>
                <a:spcPct val="100000"/>
              </a:lnSpc>
              <a:buFont typeface="Wingdings" panose="05000000000000000000" pitchFamily="2" charset="2"/>
              <a:buChar char="§"/>
              <a:defRPr/>
            </a:pPr>
            <a:r>
              <a:rPr lang="en-AU" altLang="en-US" sz="2400" dirty="0">
                <a:latin typeface="Times New Roman" panose="02020603050405020304" pitchFamily="18" charset="0"/>
                <a:cs typeface="Times New Roman" panose="02020603050405020304" pitchFamily="18" charset="0"/>
              </a:rPr>
              <a:t>need </a:t>
            </a:r>
            <a:r>
              <a:rPr lang="en-AU" altLang="en-US" sz="2400" b="1" dirty="0">
                <a:latin typeface="Times New Roman" panose="02020603050405020304" pitchFamily="18" charset="0"/>
                <a:cs typeface="Times New Roman" panose="02020603050405020304" pitchFamily="18" charset="0"/>
              </a:rPr>
              <a:t>Initial Value</a:t>
            </a:r>
            <a:r>
              <a:rPr lang="en-AU" altLang="en-US" sz="2400" dirty="0">
                <a:latin typeface="Times New Roman" panose="02020603050405020304" pitchFamily="18" charset="0"/>
                <a:cs typeface="Times New Roman" panose="02020603050405020304" pitchFamily="18" charset="0"/>
              </a:rPr>
              <a:t> (IV) known to sender &amp; receiver </a:t>
            </a:r>
          </a:p>
          <a:p>
            <a:pPr lvl="1" algn="just" eaLnBrk="1" hangingPunct="1">
              <a:lnSpc>
                <a:spcPct val="100000"/>
              </a:lnSpc>
              <a:defRPr/>
            </a:pPr>
            <a:r>
              <a:rPr lang="en-AU" altLang="en-US" dirty="0">
                <a:latin typeface="Times New Roman" panose="02020603050405020304" pitchFamily="18" charset="0"/>
                <a:cs typeface="Times New Roman" panose="02020603050405020304" pitchFamily="18" charset="0"/>
              </a:rPr>
              <a:t>however if IV is sent in the clear, an attacker can change bits of the first block, and change IV to compensate </a:t>
            </a:r>
          </a:p>
          <a:p>
            <a:pPr lvl="1" algn="just" eaLnBrk="1" hangingPunct="1">
              <a:lnSpc>
                <a:spcPct val="100000"/>
              </a:lnSpc>
              <a:defRPr/>
            </a:pPr>
            <a:r>
              <a:rPr lang="en-AU" altLang="en-US" dirty="0">
                <a:latin typeface="Times New Roman" panose="02020603050405020304" pitchFamily="18" charset="0"/>
                <a:cs typeface="Times New Roman" panose="02020603050405020304" pitchFamily="18" charset="0"/>
              </a:rPr>
              <a:t>hence either IV must be a fixed value or it must be sent encrypted in ECB mode before rest of message </a:t>
            </a:r>
          </a:p>
          <a:p>
            <a:pPr algn="just" eaLnBrk="1" hangingPunct="1">
              <a:lnSpc>
                <a:spcPct val="100000"/>
              </a:lnSpc>
              <a:buFont typeface="Wingdings" panose="05000000000000000000" pitchFamily="2" charset="2"/>
              <a:buChar char="§"/>
              <a:defRPr/>
            </a:pPr>
            <a:r>
              <a:rPr lang="en-AU" altLang="en-US" sz="2400" dirty="0">
                <a:latin typeface="Times New Roman" panose="02020603050405020304" pitchFamily="18" charset="0"/>
                <a:cs typeface="Times New Roman" panose="02020603050405020304" pitchFamily="18" charset="0"/>
              </a:rPr>
              <a:t>Issue: at end of message, how to handle possible last block (if its not complete)</a:t>
            </a:r>
          </a:p>
          <a:p>
            <a:pPr lvl="1" algn="just" eaLnBrk="1" hangingPunct="1">
              <a:lnSpc>
                <a:spcPct val="100000"/>
              </a:lnSpc>
              <a:defRPr/>
            </a:pPr>
            <a:r>
              <a:rPr lang="en-US" altLang="en-US" dirty="0">
                <a:latin typeface="Times New Roman" panose="02020603050405020304" pitchFamily="18" charset="0"/>
                <a:cs typeface="Times New Roman" panose="02020603050405020304" pitchFamily="18" charset="0"/>
              </a:rPr>
              <a:t>by padding either with known non-data value (</a:t>
            </a:r>
            <a:r>
              <a:rPr lang="en-US" altLang="en-US" dirty="0" err="1">
                <a:latin typeface="Times New Roman" panose="02020603050405020304" pitchFamily="18" charset="0"/>
                <a:cs typeface="Times New Roman" panose="02020603050405020304" pitchFamily="18" charset="0"/>
              </a:rPr>
              <a:t>eg</a:t>
            </a:r>
            <a:r>
              <a:rPr lang="en-US" altLang="en-US" dirty="0">
                <a:latin typeface="Times New Roman" panose="02020603050405020304" pitchFamily="18" charset="0"/>
                <a:cs typeface="Times New Roman" panose="02020603050405020304" pitchFamily="18" charset="0"/>
              </a:rPr>
              <a:t> nulls)</a:t>
            </a:r>
            <a:endParaRPr lang="en-AU" altLang="en-US" dirty="0">
              <a:latin typeface="Times New Roman" panose="02020603050405020304" pitchFamily="18" charset="0"/>
              <a:cs typeface="Times New Roman" panose="02020603050405020304" pitchFamily="18" charset="0"/>
            </a:endParaRPr>
          </a:p>
          <a:p>
            <a:pPr lvl="1" algn="just" eaLnBrk="1" hangingPunct="1">
              <a:lnSpc>
                <a:spcPct val="100000"/>
              </a:lnSpc>
              <a:defRPr/>
            </a:pPr>
            <a:r>
              <a:rPr lang="en-AU" altLang="en-US" dirty="0">
                <a:latin typeface="Times New Roman" panose="02020603050405020304" pitchFamily="18" charset="0"/>
                <a:cs typeface="Times New Roman" panose="02020603050405020304" pitchFamily="18" charset="0"/>
              </a:rPr>
              <a:t>or  pad last block with count of pad size</a:t>
            </a:r>
          </a:p>
          <a:p>
            <a:pPr lvl="2" algn="just" eaLnBrk="1" hangingPunct="1">
              <a:lnSpc>
                <a:spcPct val="100000"/>
              </a:lnSpc>
              <a:defRPr/>
            </a:pPr>
            <a:r>
              <a:rPr lang="en-AU" altLang="en-US" sz="2400" dirty="0">
                <a:latin typeface="Times New Roman" panose="02020603050405020304" pitchFamily="18" charset="0"/>
                <a:cs typeface="Times New Roman" panose="02020603050405020304" pitchFamily="18" charset="0"/>
              </a:rPr>
              <a:t>i.e. explicitly have the last byte as a count of how much padding was used (including the count)</a:t>
            </a:r>
          </a:p>
        </p:txBody>
      </p:sp>
      <p:sp>
        <p:nvSpPr>
          <p:cNvPr id="2" name="Slide Number Placeholder 1">
            <a:extLst>
              <a:ext uri="{FF2B5EF4-FFF2-40B4-BE49-F238E27FC236}">
                <a16:creationId xmlns:a16="http://schemas.microsoft.com/office/drawing/2014/main" id="{8D0F7D81-F225-21E2-6F66-9257EBE5E837}"/>
              </a:ext>
            </a:extLst>
          </p:cNvPr>
          <p:cNvSpPr>
            <a:spLocks noGrp="1"/>
          </p:cNvSpPr>
          <p:nvPr>
            <p:ph type="sldNum" sz="quarter" idx="12"/>
          </p:nvPr>
        </p:nvSpPr>
        <p:spPr/>
        <p:txBody>
          <a:bodyPr/>
          <a:lstStyle/>
          <a:p>
            <a:fld id="{DEEE902D-3665-514E-995A-5AFABF0C28ED}" type="slidenum">
              <a:rPr lang="en-PK" smtClean="0"/>
              <a:pPr/>
              <a:t>45</a:t>
            </a:fld>
            <a:endParaRPr lang="en-PK" dirty="0"/>
          </a:p>
        </p:txBody>
      </p:sp>
    </p:spTree>
    <p:extLst>
      <p:ext uri="{BB962C8B-B14F-4D97-AF65-F5344CB8AC3E}">
        <p14:creationId xmlns:p14="http://schemas.microsoft.com/office/powerpoint/2010/main" val="40253042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7041" name="Rectangle 2">
            <a:extLst>
              <a:ext uri="{FF2B5EF4-FFF2-40B4-BE49-F238E27FC236}">
                <a16:creationId xmlns:a16="http://schemas.microsoft.com/office/drawing/2014/main" id="{22527FC5-2F4A-794B-B5DE-97E711B239F1}"/>
              </a:ext>
            </a:extLst>
          </p:cNvPr>
          <p:cNvSpPr>
            <a:spLocks noGrp="1" noChangeArrowheads="1"/>
          </p:cNvSpPr>
          <p:nvPr>
            <p:ph type="title"/>
          </p:nvPr>
        </p:nvSpPr>
        <p:spPr>
          <a:xfrm>
            <a:off x="1981200" y="0"/>
            <a:ext cx="8229600" cy="1143000"/>
          </a:xfrm>
        </p:spPr>
        <p:txBody>
          <a:bodyPr vert="horz" lIns="92075" tIns="46038" rIns="92075" bIns="46038" rtlCol="0" anchor="b">
            <a:normAutofit/>
          </a:bodyPr>
          <a:lstStyle/>
          <a:p>
            <a:pPr eaLnBrk="1" hangingPunct="1"/>
            <a:r>
              <a:rPr lang="en-US" altLang="en-US"/>
              <a:t>Triple DES</a:t>
            </a:r>
          </a:p>
        </p:txBody>
      </p:sp>
      <p:sp>
        <p:nvSpPr>
          <p:cNvPr id="87042" name="Rectangle 3">
            <a:extLst>
              <a:ext uri="{FF2B5EF4-FFF2-40B4-BE49-F238E27FC236}">
                <a16:creationId xmlns:a16="http://schemas.microsoft.com/office/drawing/2014/main" id="{E43D4473-2265-654B-BADE-999EF0B52927}"/>
              </a:ext>
            </a:extLst>
          </p:cNvPr>
          <p:cNvSpPr>
            <a:spLocks noGrp="1" noChangeArrowheads="1"/>
          </p:cNvSpPr>
          <p:nvPr>
            <p:ph type="body" idx="1"/>
          </p:nvPr>
        </p:nvSpPr>
        <p:spPr>
          <a:xfrm>
            <a:off x="1981200" y="1447800"/>
            <a:ext cx="8439150" cy="5105400"/>
          </a:xfrm>
        </p:spPr>
        <p:txBody>
          <a:bodyPr vert="horz" lIns="92075" tIns="46038" rIns="92075" bIns="46038" rtlCol="0">
            <a:normAutofit/>
          </a:bodyPr>
          <a:lstStyle/>
          <a:p>
            <a:pPr eaLnBrk="1" hangingPunct="1"/>
            <a:r>
              <a:rPr lang="en-AU" altLang="en-US"/>
              <a:t>replacement for DES was needed</a:t>
            </a:r>
          </a:p>
          <a:p>
            <a:pPr lvl="1" eaLnBrk="1" hangingPunct="1"/>
            <a:r>
              <a:rPr lang="en-US" altLang="en-US"/>
              <a:t>Theoretical attacks that can break it</a:t>
            </a:r>
          </a:p>
          <a:p>
            <a:pPr lvl="1" eaLnBrk="1" hangingPunct="1"/>
            <a:r>
              <a:rPr lang="en-US" altLang="en-US"/>
              <a:t>Demonstrated exhaustive key search attacks</a:t>
            </a:r>
            <a:endParaRPr lang="en-AU" altLang="en-US"/>
          </a:p>
          <a:p>
            <a:pPr eaLnBrk="1" hangingPunct="1"/>
            <a:r>
              <a:rPr lang="en-AU" altLang="en-US"/>
              <a:t>AES is a new cipher alternative</a:t>
            </a:r>
            <a:endParaRPr lang="en-US" altLang="en-US"/>
          </a:p>
          <a:p>
            <a:pPr eaLnBrk="1" hangingPunct="1"/>
            <a:r>
              <a:rPr lang="en-US" altLang="en-US"/>
              <a:t>Prior to this alternative was to use multiple encryption with DES implementations</a:t>
            </a:r>
          </a:p>
          <a:p>
            <a:pPr eaLnBrk="1" hangingPunct="1"/>
            <a:r>
              <a:rPr lang="en-US" altLang="en-US"/>
              <a:t>Triple-DES is the chosen form</a:t>
            </a:r>
            <a:endParaRPr lang="en-AU" altLang="en-US"/>
          </a:p>
        </p:txBody>
      </p:sp>
    </p:spTree>
    <p:extLst>
      <p:ext uri="{BB962C8B-B14F-4D97-AF65-F5344CB8AC3E}">
        <p14:creationId xmlns:p14="http://schemas.microsoft.com/office/powerpoint/2010/main" val="2074119290"/>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2">
            <a:extLst>
              <a:ext uri="{FF2B5EF4-FFF2-40B4-BE49-F238E27FC236}">
                <a16:creationId xmlns:a16="http://schemas.microsoft.com/office/drawing/2014/main" id="{9ABE6EF4-5B60-C946-B879-E35FB5B3F551}"/>
              </a:ext>
            </a:extLst>
          </p:cNvPr>
          <p:cNvSpPr>
            <a:spLocks noGrp="1" noChangeArrowheads="1"/>
          </p:cNvSpPr>
          <p:nvPr>
            <p:ph type="title"/>
          </p:nvPr>
        </p:nvSpPr>
        <p:spPr/>
        <p:txBody>
          <a:bodyPr/>
          <a:lstStyle/>
          <a:p>
            <a:pPr eaLnBrk="1" hangingPunct="1"/>
            <a:r>
              <a:rPr lang="en-US" altLang="en-US"/>
              <a:t>Double DES</a:t>
            </a:r>
          </a:p>
        </p:txBody>
      </p:sp>
      <p:sp>
        <p:nvSpPr>
          <p:cNvPr id="88066" name="Rectangle 3">
            <a:extLst>
              <a:ext uri="{FF2B5EF4-FFF2-40B4-BE49-F238E27FC236}">
                <a16:creationId xmlns:a16="http://schemas.microsoft.com/office/drawing/2014/main" id="{17C88867-1A3E-5F4E-B67A-43AA976F9AEB}"/>
              </a:ext>
            </a:extLst>
          </p:cNvPr>
          <p:cNvSpPr>
            <a:spLocks noGrp="1" noChangeArrowheads="1"/>
          </p:cNvSpPr>
          <p:nvPr>
            <p:ph type="body" idx="1"/>
          </p:nvPr>
        </p:nvSpPr>
        <p:spPr/>
        <p:txBody>
          <a:bodyPr/>
          <a:lstStyle/>
          <a:p>
            <a:pPr eaLnBrk="1" hangingPunct="1"/>
            <a:r>
              <a:rPr lang="en-US" altLang="en-US"/>
              <a:t>It does twice what DES does once</a:t>
            </a:r>
          </a:p>
          <a:p>
            <a:pPr eaLnBrk="1" hangingPunct="1"/>
            <a:r>
              <a:rPr lang="en-US" altLang="en-US"/>
              <a:t>Uses two keys</a:t>
            </a:r>
          </a:p>
          <a:p>
            <a:pPr lvl="1" eaLnBrk="1" hangingPunct="1"/>
            <a:r>
              <a:rPr lang="en-US" altLang="en-US"/>
              <a:t>K1 and K2</a:t>
            </a:r>
          </a:p>
          <a:p>
            <a:pPr eaLnBrk="1" hangingPunct="1"/>
            <a:r>
              <a:rPr lang="en-US" altLang="en-US"/>
              <a:t>It performs DES on original Plaintext using K1 to get the encrypted text</a:t>
            </a:r>
          </a:p>
          <a:p>
            <a:pPr eaLnBrk="1" hangingPunct="1"/>
            <a:r>
              <a:rPr lang="en-US" altLang="en-US"/>
              <a:t>It again performs DES on the encrypted text but this time with key K2</a:t>
            </a:r>
          </a:p>
          <a:p>
            <a:pPr eaLnBrk="1" hangingPunct="1"/>
            <a:endParaRPr lang="en-US" altLang="en-US"/>
          </a:p>
        </p:txBody>
      </p:sp>
    </p:spTree>
    <p:extLst>
      <p:ext uri="{BB962C8B-B14F-4D97-AF65-F5344CB8AC3E}">
        <p14:creationId xmlns:p14="http://schemas.microsoft.com/office/powerpoint/2010/main" val="50896177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Title 1">
            <a:extLst>
              <a:ext uri="{FF2B5EF4-FFF2-40B4-BE49-F238E27FC236}">
                <a16:creationId xmlns:a16="http://schemas.microsoft.com/office/drawing/2014/main" id="{C9B8AD19-798F-3148-A8F4-D519B0999B15}"/>
              </a:ext>
            </a:extLst>
          </p:cNvPr>
          <p:cNvSpPr>
            <a:spLocks noGrp="1" noChangeArrowheads="1"/>
          </p:cNvSpPr>
          <p:nvPr>
            <p:ph type="title"/>
          </p:nvPr>
        </p:nvSpPr>
        <p:spPr/>
        <p:txBody>
          <a:bodyPr/>
          <a:lstStyle/>
          <a:p>
            <a:endParaRPr lang="en-US" altLang="en-PK"/>
          </a:p>
        </p:txBody>
      </p:sp>
      <p:sp>
        <p:nvSpPr>
          <p:cNvPr id="3" name="Content Placeholder 2">
            <a:extLst>
              <a:ext uri="{FF2B5EF4-FFF2-40B4-BE49-F238E27FC236}">
                <a16:creationId xmlns:a16="http://schemas.microsoft.com/office/drawing/2014/main" id="{ACECB43F-4932-F145-8294-49E2FB65525D}"/>
              </a:ext>
            </a:extLst>
          </p:cNvPr>
          <p:cNvSpPr>
            <a:spLocks noGrp="1"/>
          </p:cNvSpPr>
          <p:nvPr>
            <p:ph idx="1"/>
          </p:nvPr>
        </p:nvSpPr>
        <p:spPr>
          <a:xfrm>
            <a:off x="1981200" y="692151"/>
            <a:ext cx="8229600" cy="4525963"/>
          </a:xfrm>
        </p:spPr>
        <p:txBody>
          <a:bodyPr>
            <a:normAutofit lnSpcReduction="10000"/>
          </a:bodyPr>
          <a:lstStyle/>
          <a:p>
            <a:pPr>
              <a:defRPr/>
            </a:pPr>
            <a:r>
              <a:rPr lang="en-US" b="1" dirty="0"/>
              <a:t>K = 00011010101010101010101010010</a:t>
            </a:r>
          </a:p>
          <a:p>
            <a:pPr>
              <a:defRPr/>
            </a:pPr>
            <a:r>
              <a:rPr lang="en-US" dirty="0"/>
              <a:t>Single Des Encryption 	</a:t>
            </a:r>
          </a:p>
          <a:p>
            <a:pPr marL="0" indent="0">
              <a:buNone/>
              <a:defRPr/>
            </a:pPr>
            <a:r>
              <a:rPr lang="en-US" dirty="0"/>
              <a:t>	(K = K</a:t>
            </a:r>
            <a:r>
              <a:rPr lang="en-US" baseline="-25000" dirty="0"/>
              <a:t>1</a:t>
            </a:r>
            <a:r>
              <a:rPr lang="en-US" dirty="0"/>
              <a:t>, K</a:t>
            </a:r>
            <a:r>
              <a:rPr lang="en-US" baseline="-25000" dirty="0"/>
              <a:t>2</a:t>
            </a:r>
            <a:r>
              <a:rPr lang="en-US" dirty="0"/>
              <a:t>, K</a:t>
            </a:r>
            <a:r>
              <a:rPr lang="en-US" baseline="-25000" dirty="0"/>
              <a:t>3</a:t>
            </a:r>
            <a:r>
              <a:rPr lang="en-US" dirty="0"/>
              <a:t>…..K</a:t>
            </a:r>
            <a:r>
              <a:rPr lang="en-US" baseline="-25000" dirty="0"/>
              <a:t>16</a:t>
            </a:r>
            <a:r>
              <a:rPr lang="en-US" dirty="0"/>
              <a:t>)</a:t>
            </a:r>
          </a:p>
          <a:p>
            <a:pPr marL="0" indent="0">
              <a:buNone/>
              <a:defRPr/>
            </a:pPr>
            <a:r>
              <a:rPr lang="en-US" dirty="0"/>
              <a:t>  Single des decryption</a:t>
            </a:r>
          </a:p>
          <a:p>
            <a:pPr marL="0" indent="0">
              <a:buNone/>
              <a:defRPr/>
            </a:pPr>
            <a:r>
              <a:rPr lang="en-US" dirty="0"/>
              <a:t>	 (K = K</a:t>
            </a:r>
            <a:r>
              <a:rPr lang="en-US" baseline="-25000" dirty="0"/>
              <a:t>16</a:t>
            </a:r>
            <a:r>
              <a:rPr lang="en-US" dirty="0"/>
              <a:t>, K</a:t>
            </a:r>
            <a:r>
              <a:rPr lang="en-US" baseline="-25000" dirty="0"/>
              <a:t>15</a:t>
            </a:r>
            <a:r>
              <a:rPr lang="en-US" dirty="0"/>
              <a:t>, K</a:t>
            </a:r>
            <a:r>
              <a:rPr lang="en-US" baseline="-25000" dirty="0"/>
              <a:t>14</a:t>
            </a:r>
            <a:r>
              <a:rPr lang="en-US" dirty="0"/>
              <a:t>…..K</a:t>
            </a:r>
            <a:r>
              <a:rPr lang="en-US" baseline="-25000" dirty="0"/>
              <a:t>1</a:t>
            </a:r>
            <a:r>
              <a:rPr lang="en-US" dirty="0"/>
              <a:t>)</a:t>
            </a:r>
          </a:p>
          <a:p>
            <a:pPr marL="0" indent="0">
              <a:buNone/>
              <a:defRPr/>
            </a:pPr>
            <a:endParaRPr lang="en-US" dirty="0"/>
          </a:p>
          <a:p>
            <a:pPr marL="0" indent="0">
              <a:buNone/>
              <a:defRPr/>
            </a:pPr>
            <a:r>
              <a:rPr lang="en-US" dirty="0"/>
              <a:t>Double Des:</a:t>
            </a:r>
          </a:p>
          <a:p>
            <a:pPr marL="0" indent="0">
              <a:buNone/>
              <a:defRPr/>
            </a:pPr>
            <a:r>
              <a:rPr lang="en-US" b="1" dirty="0"/>
              <a:t>K1= 00011010101010101010101010010</a:t>
            </a:r>
          </a:p>
          <a:p>
            <a:pPr marL="0" indent="0">
              <a:buNone/>
              <a:defRPr/>
            </a:pPr>
            <a:r>
              <a:rPr lang="en-US" b="1" dirty="0"/>
              <a:t>K2= 00111111000011111111100011010</a:t>
            </a:r>
          </a:p>
        </p:txBody>
      </p:sp>
    </p:spTree>
    <p:extLst>
      <p:ext uri="{BB962C8B-B14F-4D97-AF65-F5344CB8AC3E}">
        <p14:creationId xmlns:p14="http://schemas.microsoft.com/office/powerpoint/2010/main" val="14382118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Title 1">
            <a:extLst>
              <a:ext uri="{FF2B5EF4-FFF2-40B4-BE49-F238E27FC236}">
                <a16:creationId xmlns:a16="http://schemas.microsoft.com/office/drawing/2014/main" id="{B2B01AE7-4377-2140-8DC1-6F5A5A981B1A}"/>
              </a:ext>
            </a:extLst>
          </p:cNvPr>
          <p:cNvSpPr>
            <a:spLocks noGrp="1" noChangeArrowheads="1"/>
          </p:cNvSpPr>
          <p:nvPr>
            <p:ph type="title"/>
          </p:nvPr>
        </p:nvSpPr>
        <p:spPr/>
        <p:txBody>
          <a:bodyPr/>
          <a:lstStyle/>
          <a:p>
            <a:pPr eaLnBrk="1" hangingPunct="1"/>
            <a:r>
              <a:rPr lang="en-US" altLang="en-US"/>
              <a:t>Double DES</a:t>
            </a:r>
          </a:p>
        </p:txBody>
      </p:sp>
      <p:sp>
        <p:nvSpPr>
          <p:cNvPr id="90114" name="Content Placeholder 2">
            <a:extLst>
              <a:ext uri="{FF2B5EF4-FFF2-40B4-BE49-F238E27FC236}">
                <a16:creationId xmlns:a16="http://schemas.microsoft.com/office/drawing/2014/main" id="{89C51182-C38F-EA48-876D-E98ABCA472B5}"/>
              </a:ext>
            </a:extLst>
          </p:cNvPr>
          <p:cNvSpPr>
            <a:spLocks noGrp="1" noChangeArrowheads="1"/>
          </p:cNvSpPr>
          <p:nvPr>
            <p:ph idx="1"/>
          </p:nvPr>
        </p:nvSpPr>
        <p:spPr/>
        <p:txBody>
          <a:bodyPr/>
          <a:lstStyle/>
          <a:p>
            <a:pPr eaLnBrk="1" hangingPunct="1"/>
            <a:endParaRPr lang="en-US" altLang="en-US"/>
          </a:p>
        </p:txBody>
      </p:sp>
      <p:pic>
        <p:nvPicPr>
          <p:cNvPr id="90115" name="Picture 3">
            <a:extLst>
              <a:ext uri="{FF2B5EF4-FFF2-40B4-BE49-F238E27FC236}">
                <a16:creationId xmlns:a16="http://schemas.microsoft.com/office/drawing/2014/main" id="{24D6EFFA-EA4C-E240-B3C5-48485085C9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3750" y="1412876"/>
            <a:ext cx="8064500"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2068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Slide Number Placeholder 5"/>
          <p:cNvSpPr>
            <a:spLocks noGrp="1"/>
          </p:cNvSpPr>
          <p:nvPr>
            <p:ph type="sldNum" sz="quarter" idx="12"/>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57E628E6-10D2-4694-986A-060B08700085}" type="slidenum">
              <a:rPr lang="en-AU" altLang="en-US" smtClean="0"/>
              <a:pPr eaLnBrk="1" hangingPunct="1">
                <a:defRPr/>
              </a:pPr>
              <a:t>5</a:t>
            </a:fld>
            <a:endParaRPr lang="en-AU" altLang="en-US"/>
          </a:p>
        </p:txBody>
      </p:sp>
      <p:sp>
        <p:nvSpPr>
          <p:cNvPr id="6147" name="Rectangle 2050"/>
          <p:cNvSpPr>
            <a:spLocks noGrp="1" noChangeArrowheads="1"/>
          </p:cNvSpPr>
          <p:nvPr>
            <p:ph type="title"/>
          </p:nvPr>
        </p:nvSpPr>
        <p:spPr/>
        <p:txBody>
          <a:bodyPr vert="horz" lIns="92075" tIns="46038" rIns="92075" bIns="46038" rtlCol="0" anchor="b">
            <a:normAutofit/>
          </a:bodyPr>
          <a:lstStyle/>
          <a:p>
            <a:pPr>
              <a:defRPr/>
            </a:pPr>
            <a:r>
              <a:rPr lang="en-US" altLang="en-US" b="1" dirty="0">
                <a:solidFill>
                  <a:schemeClr val="bg1"/>
                </a:solidFill>
                <a:latin typeface="Times New Roman" panose="02020603050405020304" pitchFamily="18" charset="0"/>
                <a:cs typeface="Times New Roman" panose="02020603050405020304" pitchFamily="18" charset="0"/>
              </a:rPr>
              <a:t>Block Cipher Systems</a:t>
            </a:r>
          </a:p>
        </p:txBody>
      </p:sp>
      <p:pic>
        <p:nvPicPr>
          <p:cNvPr id="3" name="Picture 2052" descr="Image8">
            <a:extLst>
              <a:ext uri="{FF2B5EF4-FFF2-40B4-BE49-F238E27FC236}">
                <a16:creationId xmlns:a16="http://schemas.microsoft.com/office/drawing/2014/main" id="{7AA6CA2C-59DD-8025-13ED-5D519FEE4B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1518613" y="1058332"/>
            <a:ext cx="9154774" cy="51358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6" name="Slide Number Placeholder 2">
            <a:extLst>
              <a:ext uri="{FF2B5EF4-FFF2-40B4-BE49-F238E27FC236}">
                <a16:creationId xmlns:a16="http://schemas.microsoft.com/office/drawing/2014/main" id="{4021F89D-0D35-4CE7-52BD-3545015B52C3}"/>
              </a:ext>
            </a:extLst>
          </p:cNvPr>
          <p:cNvSpPr txBox="1">
            <a:spLocks/>
          </p:cNvSpPr>
          <p:nvPr/>
        </p:nvSpPr>
        <p:spPr>
          <a:xfrm>
            <a:off x="9431080" y="6502633"/>
            <a:ext cx="2743200" cy="365125"/>
          </a:xfrm>
          <a:prstGeom prst="rect">
            <a:avLst/>
          </a:prstGeom>
        </p:spPr>
        <p:txBody>
          <a:bodyPr vert="horz" lIns="91440" tIns="45720" rIns="91440" bIns="45720" rtlCol="0" anchor="ctr"/>
          <a:lstStyle>
            <a:defPPr>
              <a:defRPr lang="en-PK"/>
            </a:defPPr>
            <a:lvl1pPr marL="0" algn="r" defTabSz="914400" rtl="0" eaLnBrk="1" latinLnBrk="0" hangingPunct="1">
              <a:defRPr sz="1200" kern="1200">
                <a:solidFill>
                  <a:schemeClr val="bg1"/>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EEE902D-3665-514E-995A-5AFABF0C28ED}" type="slidenum">
              <a:rPr lang="en-PK" smtClean="0"/>
              <a:pPr/>
              <a:t>5</a:t>
            </a:fld>
            <a:endParaRPr lang="en-PK" dirty="0"/>
          </a:p>
        </p:txBody>
      </p:sp>
    </p:spTree>
    <p:extLst>
      <p:ext uri="{BB962C8B-B14F-4D97-AF65-F5344CB8AC3E}">
        <p14:creationId xmlns:p14="http://schemas.microsoft.com/office/powerpoint/2010/main" val="1471486822"/>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1137" name="Rectangle 2">
            <a:extLst>
              <a:ext uri="{FF2B5EF4-FFF2-40B4-BE49-F238E27FC236}">
                <a16:creationId xmlns:a16="http://schemas.microsoft.com/office/drawing/2014/main" id="{ECECEB86-14BE-4F40-B051-BC903BB2425E}"/>
              </a:ext>
            </a:extLst>
          </p:cNvPr>
          <p:cNvSpPr>
            <a:spLocks noGrp="1" noChangeArrowheads="1"/>
          </p:cNvSpPr>
          <p:nvPr>
            <p:ph type="title"/>
          </p:nvPr>
        </p:nvSpPr>
        <p:spPr/>
        <p:txBody>
          <a:bodyPr vert="horz" lIns="92075" tIns="46038" rIns="92075" bIns="46038" rtlCol="0" anchor="b">
            <a:normAutofit/>
          </a:bodyPr>
          <a:lstStyle/>
          <a:p>
            <a:pPr eaLnBrk="1" hangingPunct="1"/>
            <a:r>
              <a:rPr lang="en-US" altLang="en-US"/>
              <a:t>Triple-DES with Two-Keys</a:t>
            </a:r>
          </a:p>
        </p:txBody>
      </p:sp>
      <p:sp>
        <p:nvSpPr>
          <p:cNvPr id="91138" name="Rectangle 3">
            <a:extLst>
              <a:ext uri="{FF2B5EF4-FFF2-40B4-BE49-F238E27FC236}">
                <a16:creationId xmlns:a16="http://schemas.microsoft.com/office/drawing/2014/main" id="{D20FD59B-9AA0-344F-9F20-F2228F084372}"/>
              </a:ext>
            </a:extLst>
          </p:cNvPr>
          <p:cNvSpPr>
            <a:spLocks noGrp="1" noChangeArrowheads="1"/>
          </p:cNvSpPr>
          <p:nvPr>
            <p:ph type="body" idx="1"/>
          </p:nvPr>
        </p:nvSpPr>
        <p:spPr>
          <a:xfrm>
            <a:off x="1905000" y="1752600"/>
            <a:ext cx="8439150" cy="4267200"/>
          </a:xfrm>
        </p:spPr>
        <p:txBody>
          <a:bodyPr vert="horz" lIns="92075" tIns="46038" rIns="92075" bIns="46038" rtlCol="0">
            <a:normAutofit/>
          </a:bodyPr>
          <a:lstStyle/>
          <a:p>
            <a:pPr eaLnBrk="1" hangingPunct="1">
              <a:buFontTx/>
              <a:buNone/>
            </a:pPr>
            <a:r>
              <a:rPr lang="en-US" altLang="en-US"/>
              <a:t>Hence must use 3 encryptions</a:t>
            </a:r>
          </a:p>
          <a:p>
            <a:pPr lvl="1" eaLnBrk="1" hangingPunct="1"/>
            <a:r>
              <a:rPr lang="en-US" altLang="en-US"/>
              <a:t>Would seem to need 3 distinct keys</a:t>
            </a:r>
          </a:p>
          <a:p>
            <a:pPr eaLnBrk="1" hangingPunct="1"/>
            <a:r>
              <a:rPr lang="en-US" altLang="en-US"/>
              <a:t>But can use 2 keys with E-D-E sequence</a:t>
            </a:r>
          </a:p>
          <a:p>
            <a:pPr lvl="1" eaLnBrk="1" hangingPunct="1"/>
            <a:r>
              <a:rPr lang="en-US" altLang="en-US">
                <a:latin typeface="Courier New" panose="02070309020205020404" pitchFamily="49" charset="0"/>
              </a:rPr>
              <a:t>C = E</a:t>
            </a:r>
            <a:r>
              <a:rPr lang="en-US" altLang="en-US" baseline="-25000">
                <a:latin typeface="Courier New" panose="02070309020205020404" pitchFamily="49" charset="0"/>
              </a:rPr>
              <a:t>K1</a:t>
            </a:r>
            <a:r>
              <a:rPr lang="en-US" altLang="en-US">
                <a:latin typeface="Courier New" panose="02070309020205020404" pitchFamily="49" charset="0"/>
              </a:rPr>
              <a:t>[D</a:t>
            </a:r>
            <a:r>
              <a:rPr lang="en-US" altLang="en-US" baseline="-25000">
                <a:latin typeface="Courier New" panose="02070309020205020404" pitchFamily="49" charset="0"/>
              </a:rPr>
              <a:t>K2</a:t>
            </a:r>
            <a:r>
              <a:rPr lang="en-US" altLang="en-US">
                <a:latin typeface="Courier New" panose="02070309020205020404" pitchFamily="49" charset="0"/>
              </a:rPr>
              <a:t>[E</a:t>
            </a:r>
            <a:r>
              <a:rPr lang="en-US" altLang="en-US" baseline="-25000">
                <a:latin typeface="Courier New" panose="02070309020205020404" pitchFamily="49" charset="0"/>
              </a:rPr>
              <a:t>K1</a:t>
            </a:r>
            <a:r>
              <a:rPr lang="en-US" altLang="en-US">
                <a:latin typeface="Courier New" panose="02070309020205020404" pitchFamily="49" charset="0"/>
              </a:rPr>
              <a:t>[P]]]</a:t>
            </a:r>
            <a:endParaRPr lang="en-US" altLang="en-US"/>
          </a:p>
          <a:p>
            <a:pPr lvl="1" eaLnBrk="1" hangingPunct="1"/>
            <a:r>
              <a:rPr lang="en-US" altLang="en-US"/>
              <a:t>If </a:t>
            </a:r>
            <a:r>
              <a:rPr lang="en-US" altLang="en-US">
                <a:latin typeface="Courier New" panose="02070309020205020404" pitchFamily="49" charset="0"/>
              </a:rPr>
              <a:t>K1=K2</a:t>
            </a:r>
            <a:r>
              <a:rPr lang="en-US" altLang="en-US"/>
              <a:t> then can work with single DES</a:t>
            </a:r>
          </a:p>
          <a:p>
            <a:pPr eaLnBrk="1" hangingPunct="1"/>
            <a:r>
              <a:rPr lang="en-US" altLang="en-US"/>
              <a:t>Standardized in ANSI X9.17 &amp; ISO8732</a:t>
            </a:r>
          </a:p>
          <a:p>
            <a:pPr eaLnBrk="1" hangingPunct="1"/>
            <a:r>
              <a:rPr lang="en-US" altLang="en-US"/>
              <a:t>No current known practical attacks</a:t>
            </a:r>
          </a:p>
        </p:txBody>
      </p:sp>
    </p:spTree>
    <p:extLst>
      <p:ext uri="{BB962C8B-B14F-4D97-AF65-F5344CB8AC3E}">
        <p14:creationId xmlns:p14="http://schemas.microsoft.com/office/powerpoint/2010/main" val="2276032242"/>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2">
            <a:extLst>
              <a:ext uri="{FF2B5EF4-FFF2-40B4-BE49-F238E27FC236}">
                <a16:creationId xmlns:a16="http://schemas.microsoft.com/office/drawing/2014/main" id="{FD0CE36E-85B1-3D4B-9D41-F510EA4E97D4}"/>
              </a:ext>
            </a:extLst>
          </p:cNvPr>
          <p:cNvSpPr>
            <a:spLocks noGrp="1" noChangeArrowheads="1"/>
          </p:cNvSpPr>
          <p:nvPr>
            <p:ph type="title"/>
          </p:nvPr>
        </p:nvSpPr>
        <p:spPr>
          <a:xfrm>
            <a:off x="1981200" y="0"/>
            <a:ext cx="8229600" cy="1143000"/>
          </a:xfrm>
        </p:spPr>
        <p:txBody>
          <a:bodyPr/>
          <a:lstStyle/>
          <a:p>
            <a:pPr eaLnBrk="1" hangingPunct="1"/>
            <a:r>
              <a:rPr lang="en-US" altLang="en-US"/>
              <a:t>Triple DES with 2 Keys</a:t>
            </a:r>
          </a:p>
        </p:txBody>
      </p:sp>
      <p:pic>
        <p:nvPicPr>
          <p:cNvPr id="92162" name="Picture 1">
            <a:extLst>
              <a:ext uri="{FF2B5EF4-FFF2-40B4-BE49-F238E27FC236}">
                <a16:creationId xmlns:a16="http://schemas.microsoft.com/office/drawing/2014/main" id="{92319757-4DBF-1341-8617-DB14193020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9651" y="981075"/>
            <a:ext cx="6264275" cy="384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63" name="TextBox 2">
            <a:extLst>
              <a:ext uri="{FF2B5EF4-FFF2-40B4-BE49-F238E27FC236}">
                <a16:creationId xmlns:a16="http://schemas.microsoft.com/office/drawing/2014/main" id="{C7E0F22F-700F-CD4D-B1C4-8BE582E741B3}"/>
              </a:ext>
            </a:extLst>
          </p:cNvPr>
          <p:cNvSpPr txBox="1">
            <a:spLocks noChangeArrowheads="1"/>
          </p:cNvSpPr>
          <p:nvPr/>
        </p:nvSpPr>
        <p:spPr bwMode="auto">
          <a:xfrm>
            <a:off x="1524000" y="5373689"/>
            <a:ext cx="9251950" cy="67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en-PK" sz="3800"/>
              <a:t>          C =E </a:t>
            </a:r>
            <a:r>
              <a:rPr lang="en-US" altLang="en-PK" sz="3800" baseline="-25000"/>
              <a:t>k1</a:t>
            </a:r>
            <a:r>
              <a:rPr lang="en-US" altLang="en-PK" sz="3800"/>
              <a:t>(D</a:t>
            </a:r>
            <a:r>
              <a:rPr lang="en-US" altLang="en-PK" sz="3800" baseline="-25000"/>
              <a:t>k2</a:t>
            </a:r>
            <a:r>
              <a:rPr lang="en-US" altLang="en-PK" sz="3800"/>
              <a:t> (E</a:t>
            </a:r>
            <a:r>
              <a:rPr lang="en-US" altLang="en-PK" sz="3800" baseline="-25000"/>
              <a:t> k1</a:t>
            </a:r>
            <a:r>
              <a:rPr lang="en-US" altLang="en-PK" sz="3800"/>
              <a:t>( P)))</a:t>
            </a:r>
          </a:p>
        </p:txBody>
      </p:sp>
    </p:spTree>
    <p:extLst>
      <p:ext uri="{BB962C8B-B14F-4D97-AF65-F5344CB8AC3E}">
        <p14:creationId xmlns:p14="http://schemas.microsoft.com/office/powerpoint/2010/main" val="19355955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3185" name="Rectangle 2">
            <a:extLst>
              <a:ext uri="{FF2B5EF4-FFF2-40B4-BE49-F238E27FC236}">
                <a16:creationId xmlns:a16="http://schemas.microsoft.com/office/drawing/2014/main" id="{355C6F45-1613-8944-B235-2C670B7BF59E}"/>
              </a:ext>
            </a:extLst>
          </p:cNvPr>
          <p:cNvSpPr>
            <a:spLocks noGrp="1" noChangeArrowheads="1"/>
          </p:cNvSpPr>
          <p:nvPr>
            <p:ph type="title"/>
          </p:nvPr>
        </p:nvSpPr>
        <p:spPr/>
        <p:txBody>
          <a:bodyPr vert="horz" lIns="92075" tIns="46038" rIns="92075" bIns="46038" rtlCol="0" anchor="b">
            <a:normAutofit/>
          </a:bodyPr>
          <a:lstStyle/>
          <a:p>
            <a:pPr eaLnBrk="1" hangingPunct="1"/>
            <a:r>
              <a:rPr lang="en-US" altLang="en-US"/>
              <a:t>Triple-DES with Three-Keys</a:t>
            </a:r>
          </a:p>
        </p:txBody>
      </p:sp>
      <p:sp>
        <p:nvSpPr>
          <p:cNvPr id="93186" name="Rectangle 3">
            <a:extLst>
              <a:ext uri="{FF2B5EF4-FFF2-40B4-BE49-F238E27FC236}">
                <a16:creationId xmlns:a16="http://schemas.microsoft.com/office/drawing/2014/main" id="{9CB82379-2997-494E-85D9-10E806CAA8F2}"/>
              </a:ext>
            </a:extLst>
          </p:cNvPr>
          <p:cNvSpPr>
            <a:spLocks noGrp="1" noChangeArrowheads="1"/>
          </p:cNvSpPr>
          <p:nvPr>
            <p:ph type="body" sz="half" idx="1"/>
          </p:nvPr>
        </p:nvSpPr>
        <p:spPr>
          <a:xfrm>
            <a:off x="1981200" y="1600200"/>
            <a:ext cx="8210550" cy="1758950"/>
          </a:xfrm>
        </p:spPr>
        <p:txBody>
          <a:bodyPr vert="horz" lIns="92075" tIns="46038" rIns="92075" bIns="46038" rtlCol="0">
            <a:normAutofit fontScale="77500" lnSpcReduction="20000"/>
          </a:bodyPr>
          <a:lstStyle/>
          <a:p>
            <a:pPr eaLnBrk="1" hangingPunct="1">
              <a:lnSpc>
                <a:spcPct val="90000"/>
              </a:lnSpc>
            </a:pPr>
            <a:r>
              <a:rPr lang="en-US" altLang="en-US"/>
              <a:t>Although are no practical attacks on two-key Triple-DES have some indications</a:t>
            </a:r>
          </a:p>
          <a:p>
            <a:pPr eaLnBrk="1" hangingPunct="1">
              <a:lnSpc>
                <a:spcPct val="90000"/>
              </a:lnSpc>
            </a:pPr>
            <a:r>
              <a:rPr lang="en-US" altLang="en-US"/>
              <a:t>Can use Triple-DES with Three-Keys to avoid even these</a:t>
            </a:r>
          </a:p>
          <a:p>
            <a:pPr marL="762000" lvl="1" indent="-304800"/>
            <a:r>
              <a:rPr lang="en-US" altLang="en-US">
                <a:latin typeface="Courier New" panose="02070309020205020404" pitchFamily="49" charset="0"/>
              </a:rPr>
              <a:t>C = E</a:t>
            </a:r>
            <a:r>
              <a:rPr lang="en-US" altLang="en-US" baseline="-25000">
                <a:latin typeface="Courier New" panose="02070309020205020404" pitchFamily="49" charset="0"/>
              </a:rPr>
              <a:t>K3</a:t>
            </a:r>
            <a:r>
              <a:rPr lang="en-US" altLang="en-US">
                <a:latin typeface="Courier New" panose="02070309020205020404" pitchFamily="49" charset="0"/>
              </a:rPr>
              <a:t>[E</a:t>
            </a:r>
            <a:r>
              <a:rPr lang="en-US" altLang="en-US" baseline="-25000">
                <a:latin typeface="Courier New" panose="02070309020205020404" pitchFamily="49" charset="0"/>
              </a:rPr>
              <a:t>K2</a:t>
            </a:r>
            <a:r>
              <a:rPr lang="en-US" altLang="en-US">
                <a:latin typeface="Courier New" panose="02070309020205020404" pitchFamily="49" charset="0"/>
              </a:rPr>
              <a:t>[E</a:t>
            </a:r>
            <a:r>
              <a:rPr lang="en-US" altLang="en-US" baseline="-25000">
                <a:latin typeface="Courier New" panose="02070309020205020404" pitchFamily="49" charset="0"/>
              </a:rPr>
              <a:t>K1</a:t>
            </a:r>
            <a:r>
              <a:rPr lang="en-US" altLang="en-US">
                <a:latin typeface="Courier New" panose="02070309020205020404" pitchFamily="49" charset="0"/>
              </a:rPr>
              <a:t>[P]]]</a:t>
            </a:r>
            <a:endParaRPr lang="en-US" altLang="en-US"/>
          </a:p>
          <a:p>
            <a:pPr eaLnBrk="1" hangingPunct="1">
              <a:lnSpc>
                <a:spcPct val="90000"/>
              </a:lnSpc>
            </a:pPr>
            <a:r>
              <a:rPr lang="en-US" altLang="en-US"/>
              <a:t>Has been adopted by some Internet applications, e.g. PGP, S/MIME</a:t>
            </a:r>
            <a:endParaRPr lang="en-AU" altLang="en-US"/>
          </a:p>
        </p:txBody>
      </p:sp>
    </p:spTree>
    <p:extLst>
      <p:ext uri="{BB962C8B-B14F-4D97-AF65-F5344CB8AC3E}">
        <p14:creationId xmlns:p14="http://schemas.microsoft.com/office/powerpoint/2010/main" val="1006505462"/>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7278603-3A99-CB4E-8895-7884C6265484}"/>
              </a:ext>
            </a:extLst>
          </p:cNvPr>
          <p:cNvSpPr>
            <a:spLocks noGrp="1"/>
          </p:cNvSpPr>
          <p:nvPr>
            <p:ph type="sldNum" sz="quarter" idx="12"/>
          </p:nvPr>
        </p:nvSpPr>
        <p:spPr/>
        <p:txBody>
          <a:bodyPr/>
          <a:lstStyle/>
          <a:p>
            <a:fld id="{2988766D-95A6-2A41-B3B4-E6BF3CB04D41}" type="slidenum">
              <a:rPr lang="en-PK" smtClean="0"/>
              <a:pPr/>
              <a:t>53</a:t>
            </a:fld>
            <a:endParaRPr lang="en-PK" dirty="0"/>
          </a:p>
        </p:txBody>
      </p:sp>
      <p:sp>
        <p:nvSpPr>
          <p:cNvPr id="6" name="TextBox 5">
            <a:extLst>
              <a:ext uri="{FF2B5EF4-FFF2-40B4-BE49-F238E27FC236}">
                <a16:creationId xmlns:a16="http://schemas.microsoft.com/office/drawing/2014/main" id="{0C45527B-6298-865D-CF0B-A96548301E77}"/>
              </a:ext>
            </a:extLst>
          </p:cNvPr>
          <p:cNvSpPr txBox="1"/>
          <p:nvPr/>
        </p:nvSpPr>
        <p:spPr>
          <a:xfrm>
            <a:off x="2324981" y="3013501"/>
            <a:ext cx="7542037" cy="830997"/>
          </a:xfrm>
          <a:prstGeom prst="rect">
            <a:avLst/>
          </a:prstGeom>
          <a:noFill/>
        </p:spPr>
        <p:txBody>
          <a:bodyPr wrap="square">
            <a:spAutoFit/>
          </a:bodyPr>
          <a:lstStyle/>
          <a:p>
            <a:pPr algn="ctr"/>
            <a:r>
              <a:rPr lang="en-US" altLang="en-PK" sz="4800" b="1" dirty="0">
                <a:latin typeface="Times New Roman" panose="02020603050405020304" pitchFamily="18" charset="0"/>
                <a:ea typeface="ＭＳ Ｐゴシック" panose="020B0600070205080204" pitchFamily="34" charset="-128"/>
                <a:cs typeface="Times New Roman" panose="02020603050405020304" pitchFamily="18" charset="0"/>
              </a:rPr>
              <a:t>END</a:t>
            </a:r>
          </a:p>
        </p:txBody>
      </p:sp>
    </p:spTree>
    <p:extLst>
      <p:ext uri="{BB962C8B-B14F-4D97-AF65-F5344CB8AC3E}">
        <p14:creationId xmlns:p14="http://schemas.microsoft.com/office/powerpoint/2010/main" val="15499660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Slide Number Placeholder 5"/>
          <p:cNvSpPr>
            <a:spLocks noGrp="1"/>
          </p:cNvSpPr>
          <p:nvPr>
            <p:ph type="sldNum" sz="quarter" idx="12"/>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57E628E6-10D2-4694-986A-060B08700085}" type="slidenum">
              <a:rPr lang="en-AU" altLang="en-US" smtClean="0"/>
              <a:pPr eaLnBrk="1" hangingPunct="1">
                <a:defRPr/>
              </a:pPr>
              <a:t>6</a:t>
            </a:fld>
            <a:endParaRPr lang="en-AU" altLang="en-US"/>
          </a:p>
        </p:txBody>
      </p:sp>
      <p:sp>
        <p:nvSpPr>
          <p:cNvPr id="6147" name="Rectangle 2050"/>
          <p:cNvSpPr>
            <a:spLocks noGrp="1" noChangeArrowheads="1"/>
          </p:cNvSpPr>
          <p:nvPr>
            <p:ph type="title"/>
          </p:nvPr>
        </p:nvSpPr>
        <p:spPr/>
        <p:txBody>
          <a:bodyPr vert="horz" lIns="92075" tIns="46038" rIns="92075" bIns="46038" rtlCol="0" anchor="b">
            <a:normAutofit/>
          </a:bodyPr>
          <a:lstStyle/>
          <a:p>
            <a:pPr>
              <a:defRPr/>
            </a:pPr>
            <a:r>
              <a:rPr lang="en-US" altLang="en-US" b="1" dirty="0">
                <a:solidFill>
                  <a:schemeClr val="bg1"/>
                </a:solidFill>
                <a:latin typeface="Times New Roman" panose="02020603050405020304" pitchFamily="18" charset="0"/>
                <a:cs typeface="Times New Roman" panose="02020603050405020304" pitchFamily="18" charset="0"/>
              </a:rPr>
              <a:t>Block Cipher Systems</a:t>
            </a:r>
          </a:p>
        </p:txBody>
      </p:sp>
      <p:pic>
        <p:nvPicPr>
          <p:cNvPr id="21507" name="Picture 2051" descr="Image8"/>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a:xfrm>
            <a:off x="1441719" y="1543976"/>
            <a:ext cx="9073881" cy="460917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4" name="Slide Number Placeholder 2">
            <a:extLst>
              <a:ext uri="{FF2B5EF4-FFF2-40B4-BE49-F238E27FC236}">
                <a16:creationId xmlns:a16="http://schemas.microsoft.com/office/drawing/2014/main" id="{5CFF2EFF-62C1-4DD1-CBD6-80B5586DF269}"/>
              </a:ext>
            </a:extLst>
          </p:cNvPr>
          <p:cNvSpPr txBox="1">
            <a:spLocks/>
          </p:cNvSpPr>
          <p:nvPr/>
        </p:nvSpPr>
        <p:spPr>
          <a:xfrm>
            <a:off x="9431080" y="6502633"/>
            <a:ext cx="2743200" cy="365125"/>
          </a:xfrm>
          <a:prstGeom prst="rect">
            <a:avLst/>
          </a:prstGeom>
        </p:spPr>
        <p:txBody>
          <a:bodyPr vert="horz" lIns="91440" tIns="45720" rIns="91440" bIns="45720" rtlCol="0" anchor="ctr"/>
          <a:lstStyle>
            <a:defPPr>
              <a:defRPr lang="en-PK"/>
            </a:defPPr>
            <a:lvl1pPr marL="0" algn="r" defTabSz="914400" rtl="0" eaLnBrk="1" latinLnBrk="0" hangingPunct="1">
              <a:defRPr sz="1200" kern="1200">
                <a:solidFill>
                  <a:schemeClr val="bg1"/>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EEE902D-3665-514E-995A-5AFABF0C28ED}" type="slidenum">
              <a:rPr lang="en-PK" smtClean="0"/>
              <a:pPr/>
              <a:t>6</a:t>
            </a:fld>
            <a:endParaRPr lang="en-PK" dirty="0"/>
          </a:p>
        </p:txBody>
      </p:sp>
    </p:spTree>
    <p:extLst>
      <p:ext uri="{BB962C8B-B14F-4D97-AF65-F5344CB8AC3E}">
        <p14:creationId xmlns:p14="http://schemas.microsoft.com/office/powerpoint/2010/main" val="2289769359"/>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1" name="Picture 3"/>
          <p:cNvPicPr>
            <a:picLocks noChangeAspect="1"/>
          </p:cNvPicPr>
          <p:nvPr/>
        </p:nvPicPr>
        <p:blipFill rotWithShape="1">
          <a:blip r:embed="rId3">
            <a:extLst>
              <a:ext uri="{28A0092B-C50C-407E-A947-70E740481C1C}">
                <a14:useLocalDpi xmlns:a14="http://schemas.microsoft.com/office/drawing/2010/main" val="0"/>
              </a:ext>
            </a:extLst>
          </a:blip>
          <a:srcRect t="14823" r="16092"/>
          <a:stretch/>
        </p:blipFill>
        <p:spPr bwMode="auto">
          <a:xfrm>
            <a:off x="1373820" y="921065"/>
            <a:ext cx="9444361" cy="5578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41139515-C9DD-4900-7158-3DD34BA554C6}"/>
              </a:ext>
            </a:extLst>
          </p:cNvPr>
          <p:cNvSpPr>
            <a:spLocks noGrp="1"/>
          </p:cNvSpPr>
          <p:nvPr>
            <p:ph type="title"/>
          </p:nvPr>
        </p:nvSpPr>
        <p:spPr/>
        <p:txBody>
          <a:bodyPr/>
          <a:lstStyle/>
          <a:p>
            <a:r>
              <a:rPr lang="en-PK" dirty="0"/>
              <a:t>General n-bit-n-bit Block Substitution (n=4)</a:t>
            </a:r>
          </a:p>
        </p:txBody>
      </p:sp>
      <p:sp>
        <p:nvSpPr>
          <p:cNvPr id="4" name="Slide Number Placeholder 3">
            <a:extLst>
              <a:ext uri="{FF2B5EF4-FFF2-40B4-BE49-F238E27FC236}">
                <a16:creationId xmlns:a16="http://schemas.microsoft.com/office/drawing/2014/main" id="{7621D026-FEF0-7A24-4E84-B4E54CC10545}"/>
              </a:ext>
            </a:extLst>
          </p:cNvPr>
          <p:cNvSpPr>
            <a:spLocks noGrp="1"/>
          </p:cNvSpPr>
          <p:nvPr>
            <p:ph type="sldNum" sz="quarter" idx="12"/>
          </p:nvPr>
        </p:nvSpPr>
        <p:spPr/>
        <p:txBody>
          <a:bodyPr/>
          <a:lstStyle/>
          <a:p>
            <a:fld id="{DEEE902D-3665-514E-995A-5AFABF0C28ED}" type="slidenum">
              <a:rPr lang="en-PK" smtClean="0"/>
              <a:pPr/>
              <a:t>7</a:t>
            </a:fld>
            <a:endParaRPr lang="en-PK" dirty="0"/>
          </a:p>
        </p:txBody>
      </p:sp>
    </p:spTree>
    <p:extLst>
      <p:ext uri="{BB962C8B-B14F-4D97-AF65-F5344CB8AC3E}">
        <p14:creationId xmlns:p14="http://schemas.microsoft.com/office/powerpoint/2010/main" val="2144227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defRPr/>
            </a:pPr>
            <a:r>
              <a:rPr lang="en-US" altLang="en-US" b="1" dirty="0">
                <a:solidFill>
                  <a:schemeClr val="bg1"/>
                </a:solidFill>
                <a:latin typeface="Times New Roman" panose="02020603050405020304" pitchFamily="18" charset="0"/>
                <a:cs typeface="Times New Roman" panose="02020603050405020304" pitchFamily="18" charset="0"/>
              </a:rPr>
              <a:t>Block Cipher Principles</a:t>
            </a:r>
            <a:endParaRPr lang="en-AU" altLang="en-US" b="1" dirty="0">
              <a:solidFill>
                <a:schemeClr val="bg1"/>
              </a:solidFill>
              <a:latin typeface="Times New Roman" panose="02020603050405020304" pitchFamily="18" charset="0"/>
              <a:cs typeface="Times New Roman" panose="02020603050405020304" pitchFamily="18" charset="0"/>
            </a:endParaRPr>
          </a:p>
        </p:txBody>
      </p:sp>
      <p:sp>
        <p:nvSpPr>
          <p:cNvPr id="7171" name="Rectangle 3"/>
          <p:cNvSpPr>
            <a:spLocks noGrp="1" noChangeArrowheads="1"/>
          </p:cNvSpPr>
          <p:nvPr>
            <p:ph type="body" sz="quarter" idx="13"/>
          </p:nvPr>
        </p:nvSpPr>
        <p:spPr>
          <a:xfrm>
            <a:off x="112962" y="907124"/>
            <a:ext cx="12079038" cy="4211768"/>
          </a:xfrm>
        </p:spPr>
        <p:txBody>
          <a:bodyPr>
            <a:normAutofit/>
          </a:bodyPr>
          <a:lstStyle/>
          <a:p>
            <a:pPr eaLnBrk="1" hangingPunct="1">
              <a:lnSpc>
                <a:spcPct val="100000"/>
              </a:lnSpc>
              <a:defRPr/>
            </a:pPr>
            <a:r>
              <a:rPr lang="en-US" altLang="en-US" dirty="0"/>
              <a:t>most symmetric block ciphers are based on a </a:t>
            </a:r>
            <a:r>
              <a:rPr lang="en-US" altLang="en-US" b="1" dirty="0" err="1"/>
              <a:t>Feistel</a:t>
            </a:r>
            <a:r>
              <a:rPr lang="en-US" altLang="en-US" b="1" dirty="0"/>
              <a:t> Cipher Structure</a:t>
            </a:r>
          </a:p>
          <a:p>
            <a:pPr eaLnBrk="1" hangingPunct="1">
              <a:lnSpc>
                <a:spcPct val="100000"/>
              </a:lnSpc>
              <a:defRPr/>
            </a:pPr>
            <a:r>
              <a:rPr lang="en-US" altLang="en-US" dirty="0"/>
              <a:t>needed since must be able to </a:t>
            </a:r>
            <a:r>
              <a:rPr lang="en-US" altLang="en-US" b="1" dirty="0"/>
              <a:t>decrypt</a:t>
            </a:r>
            <a:r>
              <a:rPr lang="en-US" altLang="en-US" dirty="0"/>
              <a:t> </a:t>
            </a:r>
            <a:r>
              <a:rPr lang="en-US" altLang="en-US" dirty="0" err="1"/>
              <a:t>ciphertext</a:t>
            </a:r>
            <a:r>
              <a:rPr lang="en-US" altLang="en-US" dirty="0"/>
              <a:t> to recover messages efficiently</a:t>
            </a:r>
          </a:p>
          <a:p>
            <a:pPr eaLnBrk="1" hangingPunct="1">
              <a:lnSpc>
                <a:spcPct val="100000"/>
              </a:lnSpc>
              <a:defRPr/>
            </a:pPr>
            <a:r>
              <a:rPr lang="en-AU" altLang="en-US" dirty="0"/>
              <a:t>block ciphers look like an extremely large substitution </a:t>
            </a:r>
          </a:p>
          <a:p>
            <a:pPr eaLnBrk="1" hangingPunct="1">
              <a:lnSpc>
                <a:spcPct val="100000"/>
              </a:lnSpc>
              <a:defRPr/>
            </a:pPr>
            <a:r>
              <a:rPr lang="en-AU" altLang="en-US" dirty="0"/>
              <a:t>would need table of 2</a:t>
            </a:r>
            <a:r>
              <a:rPr lang="en-AU" altLang="en-US" baseline="30000" dirty="0"/>
              <a:t>64</a:t>
            </a:r>
            <a:r>
              <a:rPr lang="en-AU" altLang="en-US" dirty="0"/>
              <a:t> entries for a 64-bit block </a:t>
            </a:r>
          </a:p>
          <a:p>
            <a:pPr eaLnBrk="1" hangingPunct="1">
              <a:lnSpc>
                <a:spcPct val="100000"/>
              </a:lnSpc>
              <a:defRPr/>
            </a:pPr>
            <a:r>
              <a:rPr lang="en-AU" altLang="en-US" dirty="0"/>
              <a:t>instead create from smaller building blocks </a:t>
            </a:r>
          </a:p>
          <a:p>
            <a:pPr eaLnBrk="1" hangingPunct="1">
              <a:lnSpc>
                <a:spcPct val="100000"/>
              </a:lnSpc>
              <a:defRPr/>
            </a:pPr>
            <a:r>
              <a:rPr lang="en-AU" altLang="en-US" dirty="0"/>
              <a:t>using idea of a product cipher </a:t>
            </a:r>
          </a:p>
          <a:p>
            <a:pPr eaLnBrk="1" hangingPunct="1">
              <a:lnSpc>
                <a:spcPct val="100000"/>
              </a:lnSpc>
              <a:defRPr/>
            </a:pPr>
            <a:endParaRPr lang="en-US" altLang="en-US" dirty="0"/>
          </a:p>
          <a:p>
            <a:pPr eaLnBrk="1" hangingPunct="1">
              <a:lnSpc>
                <a:spcPct val="100000"/>
              </a:lnSpc>
              <a:defRPr/>
            </a:pPr>
            <a:endParaRPr lang="en-AU" altLang="en-US" dirty="0"/>
          </a:p>
        </p:txBody>
      </p:sp>
      <p:sp>
        <p:nvSpPr>
          <p:cNvPr id="2" name="Slide Number Placeholder 1">
            <a:extLst>
              <a:ext uri="{FF2B5EF4-FFF2-40B4-BE49-F238E27FC236}">
                <a16:creationId xmlns:a16="http://schemas.microsoft.com/office/drawing/2014/main" id="{761C9DC2-203B-AC71-22FB-04D9CC7A1C6C}"/>
              </a:ext>
            </a:extLst>
          </p:cNvPr>
          <p:cNvSpPr>
            <a:spLocks noGrp="1"/>
          </p:cNvSpPr>
          <p:nvPr>
            <p:ph type="sldNum" sz="quarter" idx="12"/>
          </p:nvPr>
        </p:nvSpPr>
        <p:spPr/>
        <p:txBody>
          <a:bodyPr/>
          <a:lstStyle/>
          <a:p>
            <a:fld id="{DEEE902D-3665-514E-995A-5AFABF0C28ED}" type="slidenum">
              <a:rPr lang="en-PK" smtClean="0"/>
              <a:pPr/>
              <a:t>8</a:t>
            </a:fld>
            <a:endParaRPr lang="en-PK" dirty="0"/>
          </a:p>
        </p:txBody>
      </p:sp>
    </p:spTree>
    <p:extLst>
      <p:ext uri="{BB962C8B-B14F-4D97-AF65-F5344CB8AC3E}">
        <p14:creationId xmlns:p14="http://schemas.microsoft.com/office/powerpoint/2010/main" val="519075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7" name="Picture 3"/>
          <p:cNvPicPr>
            <a:picLocks noChangeAspect="1"/>
          </p:cNvPicPr>
          <p:nvPr/>
        </p:nvPicPr>
        <p:blipFill rotWithShape="1">
          <a:blip r:embed="rId2">
            <a:extLst>
              <a:ext uri="{28A0092B-C50C-407E-A947-70E740481C1C}">
                <a14:useLocalDpi xmlns:a14="http://schemas.microsoft.com/office/drawing/2010/main" val="0"/>
              </a:ext>
            </a:extLst>
          </a:blip>
          <a:srcRect t="49518" b="8525"/>
          <a:stretch/>
        </p:blipFill>
        <p:spPr bwMode="auto">
          <a:xfrm>
            <a:off x="6096000" y="3253190"/>
            <a:ext cx="5953414" cy="2267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8904973F-172B-869A-6723-607D473B840A}"/>
              </a:ext>
            </a:extLst>
          </p:cNvPr>
          <p:cNvSpPr>
            <a:spLocks noGrp="1"/>
          </p:cNvSpPr>
          <p:nvPr>
            <p:ph type="title"/>
          </p:nvPr>
        </p:nvSpPr>
        <p:spPr/>
        <p:txBody>
          <a:bodyPr/>
          <a:lstStyle/>
          <a:p>
            <a:r>
              <a:rPr lang="en-GB" dirty="0"/>
              <a:t>Reverse Vs. Irreversible</a:t>
            </a:r>
            <a:endParaRPr lang="en-PK" dirty="0"/>
          </a:p>
        </p:txBody>
      </p:sp>
      <p:pic>
        <p:nvPicPr>
          <p:cNvPr id="4" name="Picture 3">
            <a:extLst>
              <a:ext uri="{FF2B5EF4-FFF2-40B4-BE49-F238E27FC236}">
                <a16:creationId xmlns:a16="http://schemas.microsoft.com/office/drawing/2014/main" id="{31B65B43-55AB-4857-5849-2CA19174B91F}"/>
              </a:ext>
            </a:extLst>
          </p:cNvPr>
          <p:cNvPicPr>
            <a:picLocks noChangeAspect="1"/>
          </p:cNvPicPr>
          <p:nvPr/>
        </p:nvPicPr>
        <p:blipFill rotWithShape="1">
          <a:blip r:embed="rId2">
            <a:extLst>
              <a:ext uri="{28A0092B-C50C-407E-A947-70E740481C1C}">
                <a14:useLocalDpi xmlns:a14="http://schemas.microsoft.com/office/drawing/2010/main" val="0"/>
              </a:ext>
            </a:extLst>
          </a:blip>
          <a:srcRect b="55415"/>
          <a:stretch/>
        </p:blipFill>
        <p:spPr bwMode="auto">
          <a:xfrm>
            <a:off x="550496" y="1176740"/>
            <a:ext cx="5953414" cy="2409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Slide Number Placeholder 4">
            <a:extLst>
              <a:ext uri="{FF2B5EF4-FFF2-40B4-BE49-F238E27FC236}">
                <a16:creationId xmlns:a16="http://schemas.microsoft.com/office/drawing/2014/main" id="{A61FA55B-5D90-60C0-D395-F51BEC01116B}"/>
              </a:ext>
            </a:extLst>
          </p:cNvPr>
          <p:cNvSpPr>
            <a:spLocks noGrp="1"/>
          </p:cNvSpPr>
          <p:nvPr>
            <p:ph type="sldNum" sz="quarter" idx="12"/>
          </p:nvPr>
        </p:nvSpPr>
        <p:spPr/>
        <p:txBody>
          <a:bodyPr/>
          <a:lstStyle/>
          <a:p>
            <a:fld id="{DEEE902D-3665-514E-995A-5AFABF0C28ED}" type="slidenum">
              <a:rPr lang="en-PK" smtClean="0"/>
              <a:pPr/>
              <a:t>9</a:t>
            </a:fld>
            <a:endParaRPr lang="en-PK" dirty="0"/>
          </a:p>
        </p:txBody>
      </p:sp>
    </p:spTree>
    <p:extLst>
      <p:ext uri="{BB962C8B-B14F-4D97-AF65-F5344CB8AC3E}">
        <p14:creationId xmlns:p14="http://schemas.microsoft.com/office/powerpoint/2010/main" val="39683168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{DD274420-9623-364D-9172-189F73821F1F}tf10001119</Template>
  <TotalTime>3078</TotalTime>
  <Words>4264</Words>
  <Application>Microsoft Macintosh PowerPoint</Application>
  <PresentationFormat>Widescreen</PresentationFormat>
  <Paragraphs>752</Paragraphs>
  <Slides>53</Slides>
  <Notes>20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53</vt:i4>
      </vt:variant>
    </vt:vector>
  </HeadingPairs>
  <TitlesOfParts>
    <vt:vector size="62" baseType="lpstr">
      <vt:lpstr>Arial</vt:lpstr>
      <vt:lpstr>Calibri</vt:lpstr>
      <vt:lpstr>Calibri Light</vt:lpstr>
      <vt:lpstr>Courier New</vt:lpstr>
      <vt:lpstr>Georgia Pro</vt:lpstr>
      <vt:lpstr>Times New Roman</vt:lpstr>
      <vt:lpstr>Wingdings</vt:lpstr>
      <vt:lpstr>Office Theme</vt:lpstr>
      <vt:lpstr>Default Design</vt:lpstr>
      <vt:lpstr>PowerPoint Presentation</vt:lpstr>
      <vt:lpstr>PowerPoint Presentation</vt:lpstr>
      <vt:lpstr>Modern Block Ciphers</vt:lpstr>
      <vt:lpstr>Block vs Stream Ciphers</vt:lpstr>
      <vt:lpstr>Block Cipher Systems</vt:lpstr>
      <vt:lpstr>Block Cipher Systems</vt:lpstr>
      <vt:lpstr>General n-bit-n-bit Block Substitution (n=4)</vt:lpstr>
      <vt:lpstr>Block Cipher Principles</vt:lpstr>
      <vt:lpstr>Reverse Vs. Irreversible</vt:lpstr>
      <vt:lpstr>Claude Shannon and Substitution-Permutation Ciphers</vt:lpstr>
      <vt:lpstr>Confusion and Diffusion</vt:lpstr>
      <vt:lpstr>Feistel Cipher Structure</vt:lpstr>
      <vt:lpstr>PowerPoint Presentation</vt:lpstr>
      <vt:lpstr>Feistel Cipher Design Principles</vt:lpstr>
      <vt:lpstr>Data Encryption Standard (DES)</vt:lpstr>
      <vt:lpstr>Data Encryption Standard (DES)</vt:lpstr>
      <vt:lpstr>DES History</vt:lpstr>
      <vt:lpstr>DES Design Controversy</vt:lpstr>
      <vt:lpstr>DES Algorithm</vt:lpstr>
      <vt:lpstr>DES Properties</vt:lpstr>
      <vt:lpstr> DES  - Working Principle</vt:lpstr>
      <vt:lpstr>DES Encryption</vt:lpstr>
      <vt:lpstr>Initial Permutation IP</vt:lpstr>
      <vt:lpstr>Initial Permutation IP&amp; Inverse Initial Permutation (IP1)</vt:lpstr>
      <vt:lpstr>PowerPoint Presentation</vt:lpstr>
      <vt:lpstr>Expansion Permutation &amp; Permutation Function Box</vt:lpstr>
      <vt:lpstr>Single Round of DES </vt:lpstr>
      <vt:lpstr>DES Round Structure</vt:lpstr>
      <vt:lpstr>DES Round Structure</vt:lpstr>
      <vt:lpstr>DES S-Boxes </vt:lpstr>
      <vt:lpstr>Substitution Boxes S</vt:lpstr>
      <vt:lpstr>DES Key Generation</vt:lpstr>
      <vt:lpstr>PowerPoint Presentation</vt:lpstr>
      <vt:lpstr>DES Decryption</vt:lpstr>
      <vt:lpstr>Avalanche Effect </vt:lpstr>
      <vt:lpstr>Strength of DES – Key Size</vt:lpstr>
      <vt:lpstr>Strength of DES – Timing Attacks</vt:lpstr>
      <vt:lpstr>PowerPoint Presentation</vt:lpstr>
      <vt:lpstr>Modes of Operation</vt:lpstr>
      <vt:lpstr>Electronic Codebook Book (ECB)</vt:lpstr>
      <vt:lpstr>Electronic Codebook Book (ECB)</vt:lpstr>
      <vt:lpstr>Advantages and Limitations of ECB</vt:lpstr>
      <vt:lpstr>Cipher Block Chaining (CBC) </vt:lpstr>
      <vt:lpstr>Cipher Block Chaining (CBC) </vt:lpstr>
      <vt:lpstr>Advantages and Limitations of CBC</vt:lpstr>
      <vt:lpstr>Triple DES</vt:lpstr>
      <vt:lpstr>Double DES</vt:lpstr>
      <vt:lpstr>PowerPoint Presentation</vt:lpstr>
      <vt:lpstr>Double DES</vt:lpstr>
      <vt:lpstr>Triple-DES with Two-Keys</vt:lpstr>
      <vt:lpstr>Triple DES with 2 Keys</vt:lpstr>
      <vt:lpstr>Triple-DES with Three-Keys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MOHAMMAD</dc:creator>
  <cp:lastModifiedBy>Sadeeq Jan</cp:lastModifiedBy>
  <cp:revision>229</cp:revision>
  <cp:lastPrinted>2022-10-03T22:33:24Z</cp:lastPrinted>
  <dcterms:created xsi:type="dcterms:W3CDTF">2022-10-03T07:04:09Z</dcterms:created>
  <dcterms:modified xsi:type="dcterms:W3CDTF">2022-11-02T17:11:17Z</dcterms:modified>
</cp:coreProperties>
</file>

<file path=docProps/thumbnail.jpeg>
</file>